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366" r:id="rId3"/>
    <p:sldId id="260" r:id="rId4"/>
    <p:sldId id="349" r:id="rId5"/>
    <p:sldId id="350" r:id="rId6"/>
    <p:sldId id="279" r:id="rId7"/>
    <p:sldId id="325" r:id="rId8"/>
    <p:sldId id="327" r:id="rId9"/>
    <p:sldId id="326" r:id="rId10"/>
    <p:sldId id="328" r:id="rId11"/>
    <p:sldId id="329" r:id="rId12"/>
    <p:sldId id="330" r:id="rId13"/>
    <p:sldId id="331" r:id="rId14"/>
    <p:sldId id="332" r:id="rId15"/>
    <p:sldId id="368" r:id="rId16"/>
    <p:sldId id="282" r:id="rId17"/>
    <p:sldId id="281" r:id="rId18"/>
    <p:sldId id="369" r:id="rId19"/>
    <p:sldId id="375" r:id="rId20"/>
    <p:sldId id="372" r:id="rId21"/>
    <p:sldId id="373" r:id="rId22"/>
    <p:sldId id="374" r:id="rId23"/>
    <p:sldId id="283" r:id="rId24"/>
    <p:sldId id="370" r:id="rId25"/>
    <p:sldId id="359" r:id="rId26"/>
    <p:sldId id="360" r:id="rId27"/>
    <p:sldId id="361" r:id="rId28"/>
    <p:sldId id="341" r:id="rId29"/>
    <p:sldId id="342" r:id="rId30"/>
    <p:sldId id="362" r:id="rId31"/>
    <p:sldId id="284" r:id="rId32"/>
    <p:sldId id="367" r:id="rId33"/>
    <p:sldId id="285" r:id="rId34"/>
    <p:sldId id="291" r:id="rId35"/>
    <p:sldId id="286" r:id="rId36"/>
    <p:sldId id="371" r:id="rId37"/>
    <p:sldId id="295" r:id="rId38"/>
    <p:sldId id="297" r:id="rId39"/>
    <p:sldId id="298" r:id="rId40"/>
    <p:sldId id="299" r:id="rId41"/>
    <p:sldId id="300" r:id="rId42"/>
    <p:sldId id="301" r:id="rId43"/>
    <p:sldId id="302" r:id="rId44"/>
    <p:sldId id="303" r:id="rId45"/>
    <p:sldId id="304" r:id="rId46"/>
    <p:sldId id="308" r:id="rId47"/>
    <p:sldId id="310" r:id="rId48"/>
    <p:sldId id="309" r:id="rId49"/>
    <p:sldId id="311" r:id="rId50"/>
    <p:sldId id="312" r:id="rId51"/>
    <p:sldId id="313" r:id="rId52"/>
    <p:sldId id="339" r:id="rId53"/>
    <p:sldId id="340" r:id="rId54"/>
    <p:sldId id="345" r:id="rId55"/>
    <p:sldId id="324" r:id="rId56"/>
    <p:sldId id="346" r:id="rId57"/>
    <p:sldId id="338" r:id="rId58"/>
    <p:sldId id="288" r:id="rId59"/>
    <p:sldId id="319" r:id="rId60"/>
    <p:sldId id="315" r:id="rId61"/>
    <p:sldId id="316" r:id="rId62"/>
    <p:sldId id="317" r:id="rId63"/>
    <p:sldId id="318" r:id="rId64"/>
    <p:sldId id="280" r:id="rId65"/>
    <p:sldId id="314" r:id="rId66"/>
    <p:sldId id="321" r:id="rId67"/>
    <p:sldId id="322" r:id="rId68"/>
    <p:sldId id="333" r:id="rId69"/>
    <p:sldId id="334" r:id="rId70"/>
    <p:sldId id="363" r:id="rId71"/>
    <p:sldId id="364" r:id="rId72"/>
    <p:sldId id="365" r:id="rId73"/>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0102" autoAdjust="0"/>
  </p:normalViewPr>
  <p:slideViewPr>
    <p:cSldViewPr snapToGrid="0">
      <p:cViewPr varScale="1">
        <p:scale>
          <a:sx n="38" d="100"/>
          <a:sy n="38" d="100"/>
        </p:scale>
        <p:origin x="5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174EF-09BE-4FB6-9E33-A4593E62F4B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4C2CDEF6-C8A8-4E28-808F-642B7793A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C9934D2C-240C-4570-982F-CDEDDFB0D959}"/>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5" name="Fußzeilenplatzhalter 4">
            <a:extLst>
              <a:ext uri="{FF2B5EF4-FFF2-40B4-BE49-F238E27FC236}">
                <a16:creationId xmlns:a16="http://schemas.microsoft.com/office/drawing/2014/main" id="{0C152ED2-22C6-42CB-B270-01139237C57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AF325E0-A3D3-416C-B3CE-CB22BF42B86C}"/>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269820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DBB4E5-39CC-4CE7-AB64-25DD4D5A2FDD}"/>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56456744-F3A2-44A6-9021-B8588EE5C7F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FE8D97C-FD97-4DF0-B039-BD32C5B27653}"/>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5" name="Fußzeilenplatzhalter 4">
            <a:extLst>
              <a:ext uri="{FF2B5EF4-FFF2-40B4-BE49-F238E27FC236}">
                <a16:creationId xmlns:a16="http://schemas.microsoft.com/office/drawing/2014/main" id="{678561B7-FEBE-4C5B-88A3-CF1C121319D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5C24FA9-FC27-46E7-8802-20EBEB05A3EF}"/>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52622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85495BD-B362-4397-B8B4-613F98E6F6F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F5A84C8A-AC23-4256-B97C-435372666B8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2838DEA-4B05-450E-A86A-C8C7381EC305}"/>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5" name="Fußzeilenplatzhalter 4">
            <a:extLst>
              <a:ext uri="{FF2B5EF4-FFF2-40B4-BE49-F238E27FC236}">
                <a16:creationId xmlns:a16="http://schemas.microsoft.com/office/drawing/2014/main" id="{2C32343A-0C28-40E1-A551-E20F332F5A3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ACE9879-0024-44EF-BEF6-7749ED0017D4}"/>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295102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1D07F-7E2B-4328-AE7D-41FFC3A5C0C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481638AF-9700-4284-8F88-107AB01608E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F7001B6-1010-4C3C-8A75-E7887C92187C}"/>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5" name="Fußzeilenplatzhalter 4">
            <a:extLst>
              <a:ext uri="{FF2B5EF4-FFF2-40B4-BE49-F238E27FC236}">
                <a16:creationId xmlns:a16="http://schemas.microsoft.com/office/drawing/2014/main" id="{699313D5-9295-4D59-8555-F729A8B8C0C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A482B70-C663-4634-BCF3-3A3148645DF1}"/>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408050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D2982-CE96-45A2-BB0F-2F5CA05C445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9A561F4A-361D-4E0E-B388-18B4510652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BA225C-18DC-4491-A96E-E07C6CB38855}"/>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5" name="Fußzeilenplatzhalter 4">
            <a:extLst>
              <a:ext uri="{FF2B5EF4-FFF2-40B4-BE49-F238E27FC236}">
                <a16:creationId xmlns:a16="http://schemas.microsoft.com/office/drawing/2014/main" id="{6A9863A2-C1CC-466D-ACD7-9E2B421D68C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175802C-29DB-43B9-AC08-8376AAE61450}"/>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4191210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603DB-A317-4A9A-94C8-EDD5191FD92B}"/>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D1490CC-C434-4876-AF11-E9CAA2FBCEF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1738DC3B-CDC4-44BD-B3CC-FBACB3181FF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D3747230-AB01-46BD-A8A3-34B0DE43435F}"/>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6" name="Fußzeilenplatzhalter 5">
            <a:extLst>
              <a:ext uri="{FF2B5EF4-FFF2-40B4-BE49-F238E27FC236}">
                <a16:creationId xmlns:a16="http://schemas.microsoft.com/office/drawing/2014/main" id="{ED71C9D4-CC77-46BF-AE88-78A200CC4C3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182DDF4-E59E-44F7-8FAC-4E22923B74A2}"/>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313598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3710C-C82E-4C3A-A28B-8A87C0FBD73C}"/>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EB3CC9B7-9917-421C-B394-4A0017BA71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1D305E9-A831-49A7-80EA-B471C28EC30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3585C2CE-8C02-4BC9-9414-8C48E8CE5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66B9048-BA21-43FD-8134-C8255140B9E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A1675799-8114-48E2-95CC-CDEB044ED828}"/>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8" name="Fußzeilenplatzhalter 7">
            <a:extLst>
              <a:ext uri="{FF2B5EF4-FFF2-40B4-BE49-F238E27FC236}">
                <a16:creationId xmlns:a16="http://schemas.microsoft.com/office/drawing/2014/main" id="{C949565E-88C2-485A-8C5A-58AAFB9CE159}"/>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A59A35C3-9FD2-46C4-95B8-F6135260911B}"/>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1974311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CF65C-40E5-4608-A5CC-8FCA78237013}"/>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7F268944-0F54-4767-A555-905C3DAFF5DC}"/>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4" name="Fußzeilenplatzhalter 3">
            <a:extLst>
              <a:ext uri="{FF2B5EF4-FFF2-40B4-BE49-F238E27FC236}">
                <a16:creationId xmlns:a16="http://schemas.microsoft.com/office/drawing/2014/main" id="{018D48D0-A031-4E1D-BB88-97F15A48F98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FF78595C-B3CD-45D3-9A4E-B22394D9F8FD}"/>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127359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3D639A9-B9AC-477F-AF77-547BC6A4E4E3}"/>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3" name="Fußzeilenplatzhalter 2">
            <a:extLst>
              <a:ext uri="{FF2B5EF4-FFF2-40B4-BE49-F238E27FC236}">
                <a16:creationId xmlns:a16="http://schemas.microsoft.com/office/drawing/2014/main" id="{AE6685D3-6516-4192-8CCD-BB3500A52358}"/>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1D28FEE9-7649-4A3C-927A-988883F25C03}"/>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334908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2763B-8751-42F5-A4E1-E258A4DBFA5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D5B97E41-E58A-40EF-846D-50FBE2AB3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5444B4AA-20EE-4D85-A4F0-A80CA3386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A9E5F12-D8CC-46BC-B6DE-A66E12C606FE}"/>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6" name="Fußzeilenplatzhalter 5">
            <a:extLst>
              <a:ext uri="{FF2B5EF4-FFF2-40B4-BE49-F238E27FC236}">
                <a16:creationId xmlns:a16="http://schemas.microsoft.com/office/drawing/2014/main" id="{B77899B4-998F-4D93-BF5B-EEC73DA7B93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CE85AA89-B7EB-4547-94CB-86C28D45A287}"/>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42633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E7DF82-28FA-4C6F-879A-D236949C17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BAC3F648-55E6-4031-B7DB-45AD338124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03A15046-6251-4C0D-AA03-58EC7AB91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F66DCD3-5E7A-4061-97B5-C2BF309096A4}"/>
              </a:ext>
            </a:extLst>
          </p:cNvPr>
          <p:cNvSpPr>
            <a:spLocks noGrp="1"/>
          </p:cNvSpPr>
          <p:nvPr>
            <p:ph type="dt" sz="half" idx="10"/>
          </p:nvPr>
        </p:nvSpPr>
        <p:spPr/>
        <p:txBody>
          <a:bodyPr/>
          <a:lstStyle/>
          <a:p>
            <a:fld id="{289DC9B7-6FDF-443B-A0BD-C977816C21D1}" type="datetimeFigureOut">
              <a:rPr lang="de-CH" smtClean="0"/>
              <a:t>07.12.2018</a:t>
            </a:fld>
            <a:endParaRPr lang="de-CH"/>
          </a:p>
        </p:txBody>
      </p:sp>
      <p:sp>
        <p:nvSpPr>
          <p:cNvPr id="6" name="Fußzeilenplatzhalter 5">
            <a:extLst>
              <a:ext uri="{FF2B5EF4-FFF2-40B4-BE49-F238E27FC236}">
                <a16:creationId xmlns:a16="http://schemas.microsoft.com/office/drawing/2014/main" id="{A7FA54B4-4615-4011-AE44-1C31D3EDBAD3}"/>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25D86B24-D88F-42DE-9241-6D91F0BCC32E}"/>
              </a:ext>
            </a:extLst>
          </p:cNvPr>
          <p:cNvSpPr>
            <a:spLocks noGrp="1"/>
          </p:cNvSpPr>
          <p:nvPr>
            <p:ph type="sldNum" sz="quarter" idx="12"/>
          </p:nvPr>
        </p:nvSpPr>
        <p:spPr/>
        <p:txBody>
          <a:bodyPr/>
          <a:lstStyle/>
          <a:p>
            <a:fld id="{8ECA3E59-3819-4A54-BD40-F15047DC21EC}" type="slidenum">
              <a:rPr lang="de-CH" smtClean="0"/>
              <a:t>‹Nr.›</a:t>
            </a:fld>
            <a:endParaRPr lang="de-CH"/>
          </a:p>
        </p:txBody>
      </p:sp>
    </p:spTree>
    <p:extLst>
      <p:ext uri="{BB962C8B-B14F-4D97-AF65-F5344CB8AC3E}">
        <p14:creationId xmlns:p14="http://schemas.microsoft.com/office/powerpoint/2010/main" val="113183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69FAA9E-454B-4AF9-8259-AC7EFEF64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71FA90CE-C52C-4D60-A592-CDDAF53845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97E0AC5-35AD-4D82-9A02-F6CC4856A4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DC9B7-6FDF-443B-A0BD-C977816C21D1}" type="datetimeFigureOut">
              <a:rPr lang="de-CH" smtClean="0"/>
              <a:t>07.12.2018</a:t>
            </a:fld>
            <a:endParaRPr lang="de-CH"/>
          </a:p>
        </p:txBody>
      </p:sp>
      <p:sp>
        <p:nvSpPr>
          <p:cNvPr id="5" name="Fußzeilenplatzhalter 4">
            <a:extLst>
              <a:ext uri="{FF2B5EF4-FFF2-40B4-BE49-F238E27FC236}">
                <a16:creationId xmlns:a16="http://schemas.microsoft.com/office/drawing/2014/main" id="{38B17EBD-88A2-4297-8155-295E5E0FB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7D870FA-F597-4079-92CE-530FF8D3C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CA3E59-3819-4A54-BD40-F15047DC21EC}" type="slidenum">
              <a:rPr lang="de-CH" smtClean="0"/>
              <a:t>‹Nr.›</a:t>
            </a:fld>
            <a:endParaRPr lang="de-CH"/>
          </a:p>
        </p:txBody>
      </p:sp>
    </p:spTree>
    <p:extLst>
      <p:ext uri="{BB962C8B-B14F-4D97-AF65-F5344CB8AC3E}">
        <p14:creationId xmlns:p14="http://schemas.microsoft.com/office/powerpoint/2010/main" val="891648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hyperlink" Target="http://www.google.ch/url?sa=i&amp;rct=j&amp;q=&amp;esrc=s&amp;source=images&amp;cd=&amp;cad=rja&amp;uact=8&amp;ved=2ahUKEwiN3-O3kY3eAhWMsKQKHZnlBagQjRx6BAgBEAU&amp;url=http://www.rsscan.com/&amp;psig=AOvVaw2UpC_n8onBS83qJZ0K-fLf&amp;ust=1539854004783602" TargetMode="External"/><Relationship Id="rId1" Type="http://schemas.openxmlformats.org/officeDocument/2006/relationships/slideLayout" Target="../slideLayouts/slideLayout7.xml"/><Relationship Id="rId6" Type="http://schemas.openxmlformats.org/officeDocument/2006/relationships/hyperlink" Target="https://www.google.ch/url?sa=i&amp;rct=j&amp;q=&amp;esrc=s&amp;source=images&amp;cd=&amp;cad=rja&amp;uact=8&amp;ved=2ahUKEwjy_NTkkY3eAhUHzqQKHYcKDBYQjRx6BAgBEAU&amp;url=https://www.fuehrlinger.at/orthopaedie/produkte/&amp;psig=AOvVaw1eRISKvA8yY64-6a6U_umQ&amp;ust=1539854123715188" TargetMode="External"/><Relationship Id="rId5" Type="http://schemas.openxmlformats.org/officeDocument/2006/relationships/image" Target="../media/image29.jpeg"/><Relationship Id="rId4" Type="http://schemas.openxmlformats.org/officeDocument/2006/relationships/hyperlink" Target="https://www.google.ch/url?sa=i&amp;rct=j&amp;q=&amp;esrc=s&amp;source=images&amp;cd=&amp;cad=rja&amp;uact=8&amp;ved=2ahUKEwie0bfbkI3eAhXLDewKHcyECQwQjRx6BAgBEAU&amp;url=https://spenle.de/de/schuhleisten.html&amp;psig=AOvVaw1QrL2Q_Cdy2zoJxclimIhk&amp;ust=1539853834174605"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hyperlink" Target="https://www.google.ch/url?sa=i&amp;rct=j&amp;q=&amp;esrc=s&amp;source=images&amp;cd=&amp;cad=rja&amp;uact=8&amp;ved=2ahUKEwjhvNitnNPdAhUGzaQKHbU9Cc8QjRx6BAgBEAU&amp;url=https://docplayer.cz/70230028-Vyberte-tvary-akuzativu-singularu.html&amp;psig=AOvVaw0eJzggoGyLIf6G9DSrUBlB&amp;ust=1537863788993848" TargetMode="Externa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hyperlink" Target="https://www.google.ch/url?sa=i&amp;rct=j&amp;q=&amp;esrc=s&amp;source=images&amp;cd=&amp;cad=rja&amp;uact=8&amp;ved=2ahUKEwixya7rmtPdAhXR_KQKHQZZCcsQjRx6BAgBEAU&amp;url=https://fr.123rf.com/photo_35098741_-ctev-le-pied-bot-%C3%A9quin-ou-pied-bot-varus-ou-cong%C3%A9nitales-avant-et-apr%C3%A8s-l-op%C3%A9ration-mill%C3%A9sime-grav%C3%A9-illustra.html&amp;psig=AOvVaw0ANyLr_eNmrqcYLIafEwd8&amp;ust=153786367029665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0.jpeg"/><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4.jpg"/><Relationship Id="rId4" Type="http://schemas.openxmlformats.org/officeDocument/2006/relationships/image" Target="../media/image63.emf"/></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9.emf"/><Relationship Id="rId5" Type="http://schemas.openxmlformats.org/officeDocument/2006/relationships/oleObject" Target="../embeddings/oleObject4.bin"/><Relationship Id="rId4" Type="http://schemas.openxmlformats.org/officeDocument/2006/relationships/image" Target="../media/image7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5E53FF-B2B8-486B-A6DF-9C2C68E95034}"/>
              </a:ext>
            </a:extLst>
          </p:cNvPr>
          <p:cNvSpPr>
            <a:spLocks noGrp="1"/>
          </p:cNvSpPr>
          <p:nvPr>
            <p:ph type="ctrTitle"/>
          </p:nvPr>
        </p:nvSpPr>
        <p:spPr>
          <a:xfrm>
            <a:off x="1524000" y="1122362"/>
            <a:ext cx="9144000" cy="4821237"/>
          </a:xfrm>
        </p:spPr>
        <p:txBody>
          <a:bodyPr>
            <a:normAutofit fontScale="90000"/>
          </a:bodyPr>
          <a:lstStyle/>
          <a:p>
            <a:r>
              <a:rPr lang="fr-FR" b="1" dirty="0">
                <a:latin typeface="Arial" panose="020B0604020202020204" pitchFamily="34" charset="0"/>
                <a:cs typeface="Arial" panose="020B0604020202020204" pitchFamily="34" charset="0"/>
              </a:rPr>
              <a:t>CMBO 8a</a:t>
            </a:r>
            <a:br>
              <a:rPr lang="fr-FR" b="1" dirty="0">
                <a:latin typeface="Arial" panose="020B0604020202020204" pitchFamily="34" charset="0"/>
                <a:cs typeface="Arial" panose="020B0604020202020204" pitchFamily="34" charset="0"/>
              </a:rPr>
            </a:b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Chaussures orthopédiques sur mesure</a:t>
            </a:r>
            <a:br>
              <a:rPr lang="fr-FR" b="1" dirty="0">
                <a:latin typeface="Arial" panose="020B0604020202020204" pitchFamily="34" charset="0"/>
                <a:cs typeface="Arial" panose="020B0604020202020204" pitchFamily="34" charset="0"/>
              </a:rPr>
            </a:br>
            <a:br>
              <a:rPr lang="fr-FR" b="1" dirty="0">
                <a:latin typeface="Arial" panose="020B0604020202020204" pitchFamily="34" charset="0"/>
                <a:cs typeface="Arial" panose="020B0604020202020204" pitchFamily="34" charset="0"/>
              </a:rPr>
            </a:br>
            <a:r>
              <a:rPr lang="fr-FR" sz="4400" b="1" dirty="0">
                <a:latin typeface="Arial" panose="020B0604020202020204" pitchFamily="34" charset="0"/>
                <a:cs typeface="Arial" panose="020B0604020202020204" pitchFamily="34" charset="0"/>
              </a:rPr>
              <a:t>Philippe Kaesermann, MBO</a:t>
            </a:r>
            <a:endParaRPr lang="fr-FR" b="1"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1979E319-043D-412B-9C95-2895BF499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95781" y="177720"/>
            <a:ext cx="5800437" cy="1208614"/>
          </a:xfrm>
          <a:prstGeom prst="rect">
            <a:avLst/>
          </a:prstGeom>
        </p:spPr>
      </p:pic>
    </p:spTree>
    <p:extLst>
      <p:ext uri="{BB962C8B-B14F-4D97-AF65-F5344CB8AC3E}">
        <p14:creationId xmlns:p14="http://schemas.microsoft.com/office/powerpoint/2010/main" val="313548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838200" y="1550504"/>
            <a:ext cx="10515600" cy="4626459"/>
          </a:xfrm>
        </p:spPr>
        <p:txBody>
          <a:bodyPr>
            <a:normAutofit/>
          </a:bodyPr>
          <a:lstStyle/>
          <a:p>
            <a:pPr marL="0" indent="0">
              <a:buNone/>
            </a:pPr>
            <a:r>
              <a:rPr lang="fr-FR" sz="2200" b="1" u="sng">
                <a:latin typeface="Arial" panose="020B0604020202020204" pitchFamily="34" charset="0"/>
                <a:cs typeface="Arial" panose="020B0604020202020204" pitchFamily="34" charset="0"/>
              </a:rPr>
              <a:t>Conformité avec le corps</a:t>
            </a:r>
            <a:r>
              <a:rPr lang="fr-FR" sz="2200">
                <a:latin typeface="Arial" panose="020B0604020202020204" pitchFamily="34" charset="0"/>
                <a:cs typeface="Arial" panose="020B0604020202020204" pitchFamily="34" charset="0"/>
              </a:rPr>
              <a:t>	</a:t>
            </a:r>
          </a:p>
          <a:p>
            <a:pPr>
              <a:buFontTx/>
              <a:buChar char="-"/>
            </a:pPr>
            <a:r>
              <a:rPr lang="fr-FR" sz="2200">
                <a:latin typeface="Arial" panose="020B0604020202020204" pitchFamily="34" charset="0"/>
                <a:cs typeface="Arial" panose="020B0604020202020204" pitchFamily="34" charset="0"/>
              </a:rPr>
              <a:t>Reflet de la forme osseuse pathologiquement ou constitutionnellement altérée de la jambe et du pied, des exostoses (exostose de Haglund, du dos du pied, de l’avant-pied) et des déformations des orteils dans la forme, y compris des malpositions contractées. </a:t>
            </a:r>
          </a:p>
          <a:p>
            <a:pPr>
              <a:buFontTx/>
              <a:buChar char="-"/>
            </a:pPr>
            <a:r>
              <a:rPr lang="fr-FR" sz="2200">
                <a:latin typeface="Arial" panose="020B0604020202020204" pitchFamily="34" charset="0"/>
                <a:cs typeface="Arial" panose="020B0604020202020204" pitchFamily="34" charset="0"/>
              </a:rPr>
              <a:t>Illustration de la plastie du pied correspondant au type de constitution ou au tableau de la pathologie à l’état sans charge (mauvaise posture), à l’état sous charge partielle ou à l’état sous charge (combinaison de défaut de posture et de position ou de position et de forme) et des possibilités de correction démontrables sur le modèle (plâtre)</a:t>
            </a:r>
          </a:p>
          <a:p>
            <a:endParaRPr lang="de-CH" sz="2200" dirty="0"/>
          </a:p>
        </p:txBody>
      </p:sp>
    </p:spTree>
    <p:extLst>
      <p:ext uri="{BB962C8B-B14F-4D97-AF65-F5344CB8AC3E}">
        <p14:creationId xmlns:p14="http://schemas.microsoft.com/office/powerpoint/2010/main" val="242074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838200" y="992333"/>
            <a:ext cx="10515600" cy="5275815"/>
          </a:xfrm>
        </p:spPr>
        <p:txBody>
          <a:bodyPr>
            <a:normAutofit/>
          </a:bodyPr>
          <a:lstStyle/>
          <a:p>
            <a:pPr marL="0" indent="0">
              <a:buNone/>
            </a:pPr>
            <a:r>
              <a:rPr lang="fr-FR" sz="2200" b="1" u="sng">
                <a:latin typeface="Arial" panose="020B0604020202020204" pitchFamily="34" charset="0"/>
                <a:cs typeface="Arial" panose="020B0604020202020204" pitchFamily="34" charset="0"/>
              </a:rPr>
              <a:t>Fonctionnalité</a:t>
            </a:r>
          </a:p>
          <a:p>
            <a:pPr>
              <a:buFontTx/>
              <a:buChar char="-"/>
            </a:pPr>
            <a:r>
              <a:rPr lang="fr-FR" sz="2200">
                <a:latin typeface="Arial" panose="020B0604020202020204" pitchFamily="34" charset="0"/>
                <a:cs typeface="Arial" panose="020B0604020202020204" pitchFamily="34" charset="0"/>
              </a:rPr>
              <a:t>Fonction de décharge, de lit et de correction de la compensation en liège dans son interaction avec le fond de la chaussure</a:t>
            </a:r>
          </a:p>
          <a:p>
            <a:pPr marL="0" indent="0">
              <a:buNone/>
            </a:pPr>
            <a:r>
              <a:rPr lang="fr-FR" sz="2200">
                <a:latin typeface="Arial" panose="020B0604020202020204" pitchFamily="34" charset="0"/>
                <a:cs typeface="Arial" panose="020B0604020202020204" pitchFamily="34" charset="0"/>
              </a:rPr>
              <a:t>- Soutien statique vertical</a:t>
            </a:r>
          </a:p>
          <a:p>
            <a:pPr marL="0" indent="0">
              <a:buNone/>
            </a:pPr>
            <a:r>
              <a:rPr lang="fr-FR" sz="2200">
                <a:latin typeface="Arial" panose="020B0604020202020204" pitchFamily="34" charset="0"/>
                <a:cs typeface="Arial" panose="020B0604020202020204" pitchFamily="34" charset="0"/>
              </a:rPr>
              <a:t>- Dynamique d’exécution correcte pour la posture</a:t>
            </a:r>
          </a:p>
          <a:p>
            <a:pPr marL="0" indent="0">
              <a:buNone/>
            </a:pPr>
            <a:r>
              <a:rPr lang="fr-FR" sz="2200">
                <a:latin typeface="Arial" panose="020B0604020202020204" pitchFamily="34" charset="0"/>
                <a:cs typeface="Arial" panose="020B0604020202020204" pitchFamily="34" charset="0"/>
              </a:rPr>
              <a:t>- Transmission de charge dans le plan</a:t>
            </a:r>
          </a:p>
          <a:p>
            <a:pPr marL="0" indent="0">
              <a:buNone/>
            </a:pPr>
            <a:r>
              <a:rPr lang="fr-FR" sz="2200">
                <a:latin typeface="Arial" panose="020B0604020202020204" pitchFamily="34" charset="0"/>
                <a:cs typeface="Arial" panose="020B0604020202020204" pitchFamily="34" charset="0"/>
              </a:rPr>
              <a:t>- Même longueur de pas</a:t>
            </a:r>
          </a:p>
          <a:p>
            <a:pPr marL="0" indent="0">
              <a:buNone/>
            </a:pPr>
            <a:r>
              <a:rPr lang="fr-FR" sz="2200">
                <a:latin typeface="Arial" panose="020B0604020202020204" pitchFamily="34" charset="0"/>
                <a:cs typeface="Arial" panose="020B0604020202020204" pitchFamily="34" charset="0"/>
              </a:rPr>
              <a:t>- Ligne et surface de déroulement</a:t>
            </a:r>
          </a:p>
          <a:p>
            <a:pPr marL="0" indent="0">
              <a:buNone/>
            </a:pPr>
            <a:r>
              <a:rPr lang="fr-FR" sz="2200">
                <a:latin typeface="Arial" panose="020B0604020202020204" pitchFamily="34" charset="0"/>
                <a:cs typeface="Arial" panose="020B0604020202020204" pitchFamily="34" charset="0"/>
              </a:rPr>
              <a:t>- Compensations de déficits fonctionnels et remplacement de membres</a:t>
            </a:r>
          </a:p>
          <a:p>
            <a:pPr marL="0" indent="0">
              <a:buNone/>
            </a:pPr>
            <a:r>
              <a:rPr lang="fr-FR" sz="2200">
                <a:latin typeface="Arial" panose="020B0604020202020204" pitchFamily="34" charset="0"/>
                <a:cs typeface="Arial" panose="020B0604020202020204" pitchFamily="34" charset="0"/>
              </a:rPr>
              <a:t>- Sûreté de la position debout</a:t>
            </a:r>
          </a:p>
          <a:p>
            <a:endParaRPr lang="de-CH" sz="2200" dirty="0"/>
          </a:p>
        </p:txBody>
      </p:sp>
    </p:spTree>
    <p:extLst>
      <p:ext uri="{BB962C8B-B14F-4D97-AF65-F5344CB8AC3E}">
        <p14:creationId xmlns:p14="http://schemas.microsoft.com/office/powerpoint/2010/main" val="168741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838200" y="1378226"/>
            <a:ext cx="10515600" cy="5262563"/>
          </a:xfrm>
        </p:spPr>
        <p:txBody>
          <a:bodyPr>
            <a:normAutofit/>
          </a:bodyPr>
          <a:lstStyle/>
          <a:p>
            <a:pPr marL="0" indent="0">
              <a:buNone/>
            </a:pPr>
            <a:r>
              <a:rPr lang="fr-FR" sz="2200" b="1" u="sng" dirty="0">
                <a:latin typeface="Arial" panose="020B0604020202020204" pitchFamily="34" charset="0"/>
                <a:cs typeface="Arial" panose="020B0604020202020204" pitchFamily="34" charset="0"/>
              </a:rPr>
              <a:t>Efficacité prophylactique</a:t>
            </a:r>
          </a:p>
          <a:p>
            <a:pPr marL="0" indent="0">
              <a:buNone/>
            </a:pPr>
            <a:r>
              <a:rPr lang="fr-FR" sz="2200" dirty="0">
                <a:latin typeface="Arial" panose="020B0604020202020204" pitchFamily="34" charset="0"/>
                <a:cs typeface="Arial" panose="020B0604020202020204" pitchFamily="34" charset="0"/>
              </a:rPr>
              <a:t>- Exécution de la plastie de la semelle en accord avec le type de pied</a:t>
            </a:r>
          </a:p>
          <a:p>
            <a:pPr marL="0" indent="0">
              <a:buNone/>
            </a:pPr>
            <a:r>
              <a:rPr lang="fr-FR" sz="2200" dirty="0">
                <a:latin typeface="Arial" panose="020B0604020202020204" pitchFamily="34" charset="0"/>
                <a:cs typeface="Arial" panose="020B0604020202020204" pitchFamily="34" charset="0"/>
              </a:rPr>
              <a:t>- Décharge dans le plan de la plante du pied</a:t>
            </a:r>
          </a:p>
          <a:p>
            <a:pPr marL="0" indent="0">
              <a:buNone/>
            </a:pPr>
            <a:r>
              <a:rPr lang="fr-FR" sz="2200" dirty="0">
                <a:latin typeface="Arial" panose="020B0604020202020204" pitchFamily="34" charset="0"/>
                <a:cs typeface="Arial" panose="020B0604020202020204" pitchFamily="34" charset="0"/>
              </a:rPr>
              <a:t>- Développement du pied en conformité avec la posture</a:t>
            </a:r>
          </a:p>
          <a:p>
            <a:pPr marL="0" indent="0">
              <a:buNone/>
            </a:pPr>
            <a:r>
              <a:rPr lang="fr-FR" sz="2200" dirty="0">
                <a:latin typeface="Arial" panose="020B0604020202020204" pitchFamily="34" charset="0"/>
                <a:cs typeface="Arial" panose="020B0604020202020204" pitchFamily="34" charset="0"/>
              </a:rPr>
              <a:t>- Exécution de la voûte interne et externe sur la longueur du pied</a:t>
            </a:r>
          </a:p>
          <a:p>
            <a:pPr marL="182563" indent="-182563">
              <a:buFontTx/>
              <a:buChar char="-"/>
            </a:pPr>
            <a:r>
              <a:rPr lang="fr-FR" sz="2200" dirty="0">
                <a:latin typeface="Arial" panose="020B0604020202020204" pitchFamily="34" charset="0"/>
                <a:cs typeface="Arial" panose="020B0604020202020204" pitchFamily="34" charset="0"/>
              </a:rPr>
              <a:t>Exécution plastique pour la décharge adéquate des têtes du médio-tarse et pour le soutien de la voûtes transversale</a:t>
            </a:r>
          </a:p>
          <a:p>
            <a:pPr marL="0" indent="0">
              <a:buNone/>
            </a:pPr>
            <a:r>
              <a:rPr lang="fr-FR" sz="2200" dirty="0">
                <a:latin typeface="Arial" panose="020B0604020202020204" pitchFamily="34" charset="0"/>
                <a:cs typeface="Arial" panose="020B0604020202020204" pitchFamily="34" charset="0"/>
              </a:rPr>
              <a:t>- Corrections de posture</a:t>
            </a:r>
          </a:p>
          <a:p>
            <a:pPr marL="0" indent="0">
              <a:buNone/>
            </a:pPr>
            <a:r>
              <a:rPr lang="fr-FR" sz="2200" dirty="0">
                <a:latin typeface="Arial" panose="020B0604020202020204" pitchFamily="34" charset="0"/>
                <a:cs typeface="Arial" panose="020B0604020202020204" pitchFamily="34" charset="0"/>
              </a:rPr>
              <a:t>- Effet de bandage de la tige de la chaussure dans la taille du pied</a:t>
            </a:r>
          </a:p>
          <a:p>
            <a:pPr marL="0" indent="0">
              <a:buNone/>
            </a:pPr>
            <a:r>
              <a:rPr lang="fr-FR" sz="2200" dirty="0">
                <a:latin typeface="Arial" panose="020B0604020202020204" pitchFamily="34" charset="0"/>
                <a:cs typeface="Arial" panose="020B0604020202020204" pitchFamily="34" charset="0"/>
              </a:rPr>
              <a:t>- Tous les chiffres des exigences d’hygiène (voir page précédente)</a:t>
            </a:r>
          </a:p>
          <a:p>
            <a:endParaRPr lang="de-CH" sz="2200" dirty="0"/>
          </a:p>
        </p:txBody>
      </p:sp>
    </p:spTree>
    <p:extLst>
      <p:ext uri="{BB962C8B-B14F-4D97-AF65-F5344CB8AC3E}">
        <p14:creationId xmlns:p14="http://schemas.microsoft.com/office/powerpoint/2010/main" val="1322273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838200" y="834887"/>
            <a:ext cx="10515600" cy="5342076"/>
          </a:xfrm>
        </p:spPr>
        <p:txBody>
          <a:bodyPr>
            <a:noAutofit/>
          </a:bodyPr>
          <a:lstStyle/>
          <a:p>
            <a:pPr marL="0" indent="0">
              <a:buNone/>
            </a:pPr>
            <a:r>
              <a:rPr lang="fr-FR" sz="2200" b="1" u="sng" dirty="0">
                <a:latin typeface="Arial" panose="020B0604020202020204" pitchFamily="34" charset="0"/>
                <a:cs typeface="Arial" panose="020B0604020202020204" pitchFamily="34" charset="0"/>
              </a:rPr>
              <a:t>Effet du traitement</a:t>
            </a:r>
          </a:p>
          <a:p>
            <a:pPr marL="182563" indent="-182563">
              <a:buFontTx/>
              <a:buChar char="-"/>
            </a:pPr>
            <a:r>
              <a:rPr lang="fr-FR" sz="2200" dirty="0">
                <a:latin typeface="Arial" panose="020B0604020202020204" pitchFamily="34" charset="0"/>
                <a:cs typeface="Arial" panose="020B0604020202020204" pitchFamily="34" charset="0"/>
              </a:rPr>
              <a:t>Diminution ou augmentation des douleurs, points de pression, callosités, cors et inflammations au-dessus et au-dessous de la plante du pied</a:t>
            </a:r>
          </a:p>
          <a:p>
            <a:pPr marL="0" indent="0">
              <a:buNone/>
            </a:pPr>
            <a:r>
              <a:rPr lang="fr-FR" sz="2200" dirty="0">
                <a:latin typeface="Arial" panose="020B0604020202020204" pitchFamily="34" charset="0"/>
                <a:cs typeface="Arial" panose="020B0604020202020204" pitchFamily="34" charset="0"/>
              </a:rPr>
              <a:t>- Correction de défauts de posture et de position</a:t>
            </a:r>
          </a:p>
          <a:p>
            <a:pPr marL="0" indent="0">
              <a:buNone/>
            </a:pPr>
            <a:r>
              <a:rPr lang="fr-FR" sz="2200" dirty="0">
                <a:latin typeface="Arial" panose="020B0604020202020204" pitchFamily="34" charset="0"/>
                <a:cs typeface="Arial" panose="020B0604020202020204" pitchFamily="34" charset="0"/>
              </a:rPr>
              <a:t>- Diminution de déformations</a:t>
            </a:r>
          </a:p>
          <a:p>
            <a:pPr marL="0" indent="0">
              <a:buNone/>
            </a:pPr>
            <a:r>
              <a:rPr lang="fr-FR" sz="2200" dirty="0">
                <a:latin typeface="Arial" panose="020B0604020202020204" pitchFamily="34" charset="0"/>
                <a:cs typeface="Arial" panose="020B0604020202020204" pitchFamily="34" charset="0"/>
              </a:rPr>
              <a:t>- Prévention de déformations de développement et de charge</a:t>
            </a:r>
          </a:p>
          <a:p>
            <a:pPr marL="0" indent="0">
              <a:buNone/>
            </a:pPr>
            <a:r>
              <a:rPr lang="fr-FR" sz="2200" dirty="0">
                <a:latin typeface="Arial" panose="020B0604020202020204" pitchFamily="34" charset="0"/>
                <a:cs typeface="Arial" panose="020B0604020202020204" pitchFamily="34" charset="0"/>
              </a:rPr>
              <a:t>- Élimination de mauvaises charges locales et statiques</a:t>
            </a:r>
          </a:p>
          <a:p>
            <a:pPr marL="0" indent="0">
              <a:buNone/>
            </a:pPr>
            <a:r>
              <a:rPr lang="fr-FR" sz="2200" dirty="0">
                <a:latin typeface="Arial" panose="020B0604020202020204" pitchFamily="34" charset="0"/>
                <a:cs typeface="Arial" panose="020B0604020202020204" pitchFamily="34" charset="0"/>
              </a:rPr>
              <a:t>- Sûreté de la position debout et de la démarche</a:t>
            </a:r>
          </a:p>
          <a:p>
            <a:pPr marL="0" indent="0">
              <a:buNone/>
            </a:pPr>
            <a:r>
              <a:rPr lang="fr-FR" sz="2200" dirty="0">
                <a:latin typeface="Arial" panose="020B0604020202020204" pitchFamily="34" charset="0"/>
                <a:cs typeface="Arial" panose="020B0604020202020204" pitchFamily="34" charset="0"/>
              </a:rPr>
              <a:t>- Restauration fonctionnelle</a:t>
            </a:r>
          </a:p>
          <a:p>
            <a:pPr marL="0" indent="0">
              <a:buNone/>
            </a:pPr>
            <a:r>
              <a:rPr lang="fr-FR" sz="2200" dirty="0">
                <a:latin typeface="Arial" panose="020B0604020202020204" pitchFamily="34" charset="0"/>
                <a:cs typeface="Arial" panose="020B0604020202020204" pitchFamily="34" charset="0"/>
              </a:rPr>
              <a:t>- Remplacement de membre</a:t>
            </a:r>
          </a:p>
          <a:p>
            <a:pPr marL="0" indent="0">
              <a:buNone/>
            </a:pPr>
            <a:r>
              <a:rPr lang="fr-FR" sz="2200" dirty="0">
                <a:latin typeface="Arial" panose="020B0604020202020204" pitchFamily="34" charset="0"/>
                <a:cs typeface="Arial" panose="020B0604020202020204" pitchFamily="34" charset="0"/>
              </a:rPr>
              <a:t>- Compensation de longueur, compensation cosmétique-esthétique</a:t>
            </a:r>
          </a:p>
          <a:p>
            <a:pPr marL="0" indent="0">
              <a:buNone/>
            </a:pPr>
            <a:r>
              <a:rPr lang="fr-FR" sz="2200" dirty="0">
                <a:latin typeface="Arial" panose="020B0604020202020204" pitchFamily="34" charset="0"/>
                <a:cs typeface="Arial" panose="020B0604020202020204" pitchFamily="34" charset="0"/>
              </a:rPr>
              <a:t>- Soutien, lit, décharge</a:t>
            </a:r>
          </a:p>
          <a:p>
            <a:pPr marL="0" indent="0">
              <a:buNone/>
            </a:pPr>
            <a:r>
              <a:rPr lang="fr-FR" sz="2200" dirty="0">
                <a:latin typeface="Arial" panose="020B0604020202020204" pitchFamily="34" charset="0"/>
                <a:cs typeface="Arial" panose="020B0604020202020204" pitchFamily="34" charset="0"/>
              </a:rPr>
              <a:t>- Constance de forme des chaussures portées</a:t>
            </a:r>
          </a:p>
          <a:p>
            <a:endParaRPr lang="de-CH" sz="2200" dirty="0"/>
          </a:p>
        </p:txBody>
      </p:sp>
    </p:spTree>
    <p:extLst>
      <p:ext uri="{BB962C8B-B14F-4D97-AF65-F5344CB8AC3E}">
        <p14:creationId xmlns:p14="http://schemas.microsoft.com/office/powerpoint/2010/main" val="339638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599661" y="1573833"/>
            <a:ext cx="10515600" cy="4351338"/>
          </a:xfrm>
        </p:spPr>
        <p:txBody>
          <a:bodyPr>
            <a:normAutofit/>
          </a:bodyPr>
          <a:lstStyle/>
          <a:p>
            <a:pPr marL="0" indent="0">
              <a:buNone/>
            </a:pPr>
            <a:r>
              <a:rPr lang="fr-FR" sz="2200" b="1" u="sng" dirty="0">
                <a:latin typeface="Arial" panose="020B0604020202020204" pitchFamily="34" charset="0"/>
                <a:cs typeface="Arial" panose="020B0604020202020204" pitchFamily="34" charset="0"/>
              </a:rPr>
              <a:t>Efficacité de la réhabilitation</a:t>
            </a:r>
          </a:p>
          <a:p>
            <a:pPr marL="0" indent="0">
              <a:buNone/>
            </a:pPr>
            <a:r>
              <a:rPr lang="fr-FR" sz="2200" dirty="0">
                <a:latin typeface="Arial" panose="020B0604020202020204" pitchFamily="34" charset="0"/>
                <a:cs typeface="Arial" panose="020B0604020202020204" pitchFamily="34" charset="0"/>
              </a:rPr>
              <a:t>- Réinsertion sous tous les aspects professionnels, sociétaux et sociaux</a:t>
            </a:r>
          </a:p>
          <a:p>
            <a:pPr marL="182563" indent="-182563">
              <a:buFontTx/>
              <a:buChar char="-"/>
            </a:pPr>
            <a:r>
              <a:rPr lang="fr-FR" sz="2200" dirty="0">
                <a:latin typeface="Arial" panose="020B0604020202020204" pitchFamily="34" charset="0"/>
                <a:cs typeface="Arial" panose="020B0604020202020204" pitchFamily="34" charset="0"/>
              </a:rPr>
              <a:t>Finition à court terme de chaussures pour raccourcir la période d’alitement après des accidents et des opérations, aux fins d’une réinsertion dans le processus du travail</a:t>
            </a:r>
          </a:p>
          <a:p>
            <a:pPr marL="0" indent="0">
              <a:buNone/>
            </a:pPr>
            <a:r>
              <a:rPr lang="fr-FR" sz="2200" dirty="0">
                <a:latin typeface="Arial" panose="020B0604020202020204" pitchFamily="34" charset="0"/>
                <a:cs typeface="Arial" panose="020B0604020202020204" pitchFamily="34" charset="0"/>
              </a:rPr>
              <a:t>- Prise en charge complète de patients algiques</a:t>
            </a:r>
          </a:p>
          <a:p>
            <a:pPr marL="182563" indent="-182563">
              <a:buFontTx/>
              <a:buChar char="-"/>
            </a:pPr>
            <a:r>
              <a:rPr lang="fr-FR" sz="2200" dirty="0">
                <a:latin typeface="Arial" panose="020B0604020202020204" pitchFamily="34" charset="0"/>
                <a:cs typeface="Arial" panose="020B0604020202020204" pitchFamily="34" charset="0"/>
              </a:rPr>
              <a:t>Fourniture de chaussures orthopédiques pour le sport, les loisirs et la représentation, dans le respect de l'environnement et du psychisme</a:t>
            </a:r>
          </a:p>
          <a:p>
            <a:endParaRPr lang="de-CH" sz="2200" dirty="0"/>
          </a:p>
        </p:txBody>
      </p:sp>
    </p:spTree>
    <p:extLst>
      <p:ext uri="{BB962C8B-B14F-4D97-AF65-F5344CB8AC3E}">
        <p14:creationId xmlns:p14="http://schemas.microsoft.com/office/powerpoint/2010/main" val="22312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AF551-954F-4715-B047-66238D29F074}"/>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Aperçu</a:t>
            </a:r>
          </a:p>
        </p:txBody>
      </p:sp>
      <p:sp>
        <p:nvSpPr>
          <p:cNvPr id="3" name="Inhaltsplatzhalter 2">
            <a:extLst>
              <a:ext uri="{FF2B5EF4-FFF2-40B4-BE49-F238E27FC236}">
                <a16:creationId xmlns:a16="http://schemas.microsoft.com/office/drawing/2014/main" id="{C3DB5C18-55F7-4D4D-A171-A06A27EF1BEE}"/>
              </a:ext>
            </a:extLst>
          </p:cNvPr>
          <p:cNvSpPr>
            <a:spLocks noGrp="1"/>
          </p:cNvSpPr>
          <p:nvPr>
            <p:ph idx="1"/>
          </p:nvPr>
        </p:nvSpPr>
        <p:spPr>
          <a:xfrm>
            <a:off x="571500" y="3088446"/>
            <a:ext cx="11049000" cy="3438595"/>
          </a:xfrm>
        </p:spPr>
        <p:txBody>
          <a:bodyPr>
            <a:noAutofit/>
          </a:bodyPr>
          <a:lstStyle/>
          <a:p>
            <a:pPr marL="0" indent="0">
              <a:buNone/>
            </a:pPr>
            <a:r>
              <a:rPr lang="fr-FR" sz="2200" u="sng">
                <a:latin typeface="Arial" panose="020B0604020202020204" pitchFamily="34" charset="0"/>
                <a:cs typeface="Arial" panose="020B0604020202020204" pitchFamily="34" charset="0"/>
              </a:rPr>
              <a:t>Chaussures de ville orthopédiques </a:t>
            </a:r>
          </a:p>
          <a:p>
            <a:pPr>
              <a:buFontTx/>
              <a:buChar char="-"/>
            </a:pPr>
            <a:r>
              <a:rPr lang="fr-FR" sz="2200">
                <a:latin typeface="Arial" panose="020B0604020202020204" pitchFamily="34" charset="0"/>
                <a:cs typeface="Arial" panose="020B0604020202020204" pitchFamily="34" charset="0"/>
              </a:rPr>
              <a:t>Pour l'extérieur</a:t>
            </a:r>
          </a:p>
          <a:p>
            <a:pPr marL="0" indent="0">
              <a:buNone/>
            </a:pPr>
            <a:r>
              <a:rPr lang="fr-FR" sz="2200" u="sng">
                <a:latin typeface="Arial" panose="020B0604020202020204" pitchFamily="34" charset="0"/>
                <a:cs typeface="Arial" panose="020B0604020202020204" pitchFamily="34" charset="0"/>
              </a:rPr>
              <a:t>Chaussures de maison orthopédiques</a:t>
            </a:r>
          </a:p>
          <a:p>
            <a:pPr>
              <a:buFontTx/>
              <a:buChar char="-"/>
            </a:pPr>
            <a:r>
              <a:rPr lang="fr-FR" sz="2200">
                <a:latin typeface="Arial" panose="020B0604020202020204" pitchFamily="34" charset="0"/>
                <a:cs typeface="Arial" panose="020B0604020202020204" pitchFamily="34" charset="0"/>
              </a:rPr>
              <a:t>Exécution plus légère pour l’intérieur (manipulation légère)</a:t>
            </a:r>
          </a:p>
          <a:p>
            <a:pPr marL="0" indent="0">
              <a:buNone/>
            </a:pPr>
            <a:r>
              <a:rPr lang="fr-FR" sz="2200" u="sng">
                <a:latin typeface="Arial" panose="020B0604020202020204" pitchFamily="34" charset="0"/>
                <a:cs typeface="Arial" panose="020B0604020202020204" pitchFamily="34" charset="0"/>
              </a:rPr>
              <a:t>Chaussures de sport orthopédiques</a:t>
            </a:r>
          </a:p>
          <a:p>
            <a:pPr>
              <a:buFontTx/>
              <a:buChar char="-"/>
            </a:pPr>
            <a:r>
              <a:rPr lang="fr-FR" sz="2200">
                <a:latin typeface="Arial" panose="020B0604020202020204" pitchFamily="34" charset="0"/>
                <a:cs typeface="Arial" panose="020B0604020202020204" pitchFamily="34" charset="0"/>
              </a:rPr>
              <a:t>Chaussures adaptées spécifiquement aux exigences du type de sport</a:t>
            </a:r>
          </a:p>
          <a:p>
            <a:pPr marL="0" indent="0">
              <a:buNone/>
            </a:pPr>
            <a:endParaRPr lang="de-CH" sz="2200" dirty="0">
              <a:latin typeface="Arial" panose="020B0604020202020204" pitchFamily="34" charset="0"/>
              <a:cs typeface="Arial" panose="020B0604020202020204" pitchFamily="34" charset="0"/>
            </a:endParaRPr>
          </a:p>
        </p:txBody>
      </p:sp>
      <p:pic>
        <p:nvPicPr>
          <p:cNvPr id="4" name="Image 6">
            <a:extLst>
              <a:ext uri="{FF2B5EF4-FFF2-40B4-BE49-F238E27FC236}">
                <a16:creationId xmlns:a16="http://schemas.microsoft.com/office/drawing/2014/main" id="{0F866A31-64CF-45CA-9F52-7AC761947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339" y="329027"/>
            <a:ext cx="3631095" cy="2723321"/>
          </a:xfrm>
          <a:prstGeom prst="rect">
            <a:avLst/>
          </a:prstGeom>
        </p:spPr>
      </p:pic>
    </p:spTree>
    <p:extLst>
      <p:ext uri="{BB962C8B-B14F-4D97-AF65-F5344CB8AC3E}">
        <p14:creationId xmlns:p14="http://schemas.microsoft.com/office/powerpoint/2010/main" val="256702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DB5C18-55F7-4D4D-A171-A06A27EF1BEE}"/>
              </a:ext>
            </a:extLst>
          </p:cNvPr>
          <p:cNvSpPr>
            <a:spLocks noGrp="1"/>
          </p:cNvSpPr>
          <p:nvPr>
            <p:ph idx="1"/>
          </p:nvPr>
        </p:nvSpPr>
        <p:spPr>
          <a:xfrm>
            <a:off x="571500" y="795129"/>
            <a:ext cx="11049000" cy="5731911"/>
          </a:xfrm>
        </p:spPr>
        <p:txBody>
          <a:bodyPr>
            <a:noAutofit/>
          </a:bodyPr>
          <a:lstStyle/>
          <a:p>
            <a:pPr marL="0" indent="0">
              <a:buNone/>
            </a:pPr>
            <a:r>
              <a:rPr lang="fr-FR" sz="2200" u="sng">
                <a:latin typeface="Arial" panose="020B0604020202020204" pitchFamily="34" charset="0"/>
                <a:cs typeface="Arial" panose="020B0604020202020204" pitchFamily="34" charset="0"/>
              </a:rPr>
              <a:t>Chaussures de bain orthopédiques</a:t>
            </a:r>
          </a:p>
          <a:p>
            <a:pPr>
              <a:buFontTx/>
              <a:buChar char="-"/>
            </a:pPr>
            <a:r>
              <a:rPr lang="fr-FR" sz="2200">
                <a:latin typeface="Arial" panose="020B0604020202020204" pitchFamily="34" charset="0"/>
                <a:cs typeface="Arial" panose="020B0604020202020204" pitchFamily="34" charset="0"/>
              </a:rPr>
              <a:t>Chaussures résistantes à l’eau avec semelle antiglisse (pour franchir le passage entre le vestiaire et le bassin de natation)</a:t>
            </a:r>
          </a:p>
          <a:p>
            <a:pPr>
              <a:buFontTx/>
              <a:buChar char="-"/>
            </a:pPr>
            <a:r>
              <a:rPr lang="fr-FR" sz="2200">
                <a:latin typeface="Arial" panose="020B0604020202020204" pitchFamily="34" charset="0"/>
                <a:cs typeface="Arial" panose="020B0604020202020204" pitchFamily="34" charset="0"/>
              </a:rPr>
              <a:t>Pour la participation à des exercices thérapeutiques dans l’eau</a:t>
            </a:r>
          </a:p>
          <a:p>
            <a:pPr marL="0" indent="0">
              <a:buNone/>
            </a:pPr>
            <a:r>
              <a:rPr lang="fr-FR" sz="2200" u="sng">
                <a:latin typeface="Arial" panose="020B0604020202020204" pitchFamily="34" charset="0"/>
                <a:cs typeface="Arial" panose="020B0604020202020204" pitchFamily="34" charset="0"/>
              </a:rPr>
              <a:t>Chaussures provisoires/thérapeutiques</a:t>
            </a:r>
          </a:p>
          <a:p>
            <a:pPr>
              <a:buFontTx/>
              <a:buChar char="-"/>
            </a:pPr>
            <a:r>
              <a:rPr lang="fr-FR" sz="2200">
                <a:latin typeface="Arial" panose="020B0604020202020204" pitchFamily="34" charset="0"/>
                <a:cs typeface="Arial" panose="020B0604020202020204" pitchFamily="34" charset="0"/>
              </a:rPr>
              <a:t>Pour la mobilisation rapide après des opérations ou après une hospitalisation (matériau léger de la tige)</a:t>
            </a:r>
          </a:p>
          <a:p>
            <a:pPr lvl="1">
              <a:spcBef>
                <a:spcPts val="1000"/>
              </a:spcBef>
              <a:buFontTx/>
              <a:buChar char="-"/>
            </a:pPr>
            <a:r>
              <a:rPr lang="fr-FR" sz="2200">
                <a:latin typeface="Arial" panose="020B0604020202020204" pitchFamily="34" charset="0"/>
                <a:cs typeface="Arial" panose="020B0604020202020204" pitchFamily="34" charset="0"/>
              </a:rPr>
              <a:t>Tenir compte des pansements et des tuméfactions</a:t>
            </a:r>
          </a:p>
          <a:p>
            <a:pPr lvl="1">
              <a:spcBef>
                <a:spcPts val="1000"/>
              </a:spcBef>
              <a:buFontTx/>
              <a:buChar char="-"/>
            </a:pPr>
            <a:r>
              <a:rPr lang="fr-FR" sz="2200">
                <a:latin typeface="Arial" panose="020B0604020202020204" pitchFamily="34" charset="0"/>
                <a:cs typeface="Arial" panose="020B0604020202020204" pitchFamily="34" charset="0"/>
              </a:rPr>
              <a:t>Emboîtage large et facile</a:t>
            </a:r>
          </a:p>
          <a:p>
            <a:pPr lvl="1">
              <a:spcBef>
                <a:spcPts val="1000"/>
              </a:spcBef>
              <a:buFontTx/>
              <a:buChar char="-"/>
            </a:pPr>
            <a:r>
              <a:rPr lang="fr-FR" sz="2200">
                <a:latin typeface="Arial" panose="020B0604020202020204" pitchFamily="34" charset="0"/>
                <a:cs typeface="Arial" panose="020B0604020202020204" pitchFamily="34" charset="0"/>
              </a:rPr>
              <a:t>Désinfectables</a:t>
            </a:r>
          </a:p>
        </p:txBody>
      </p:sp>
      <p:pic>
        <p:nvPicPr>
          <p:cNvPr id="6" name="Grafik 5">
            <a:extLst>
              <a:ext uri="{FF2B5EF4-FFF2-40B4-BE49-F238E27FC236}">
                <a16:creationId xmlns:a16="http://schemas.microsoft.com/office/drawing/2014/main" id="{27478DC2-B2B9-4B9B-92D8-412A4CBDD2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91072" y="3747052"/>
            <a:ext cx="3233255" cy="2424941"/>
          </a:xfrm>
          <a:prstGeom prst="rect">
            <a:avLst/>
          </a:prstGeom>
        </p:spPr>
      </p:pic>
    </p:spTree>
    <p:extLst>
      <p:ext uri="{BB962C8B-B14F-4D97-AF65-F5344CB8AC3E}">
        <p14:creationId xmlns:p14="http://schemas.microsoft.com/office/powerpoint/2010/main" val="357907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AF551-954F-4715-B047-66238D29F074}"/>
              </a:ext>
            </a:extLst>
          </p:cNvPr>
          <p:cNvSpPr>
            <a:spLocks noGrp="1"/>
          </p:cNvSpPr>
          <p:nvPr>
            <p:ph type="title"/>
          </p:nvPr>
        </p:nvSpPr>
        <p:spPr>
          <a:xfrm>
            <a:off x="838200" y="211688"/>
            <a:ext cx="10515600" cy="1325563"/>
          </a:xfrm>
        </p:spPr>
        <p:txBody>
          <a:bodyPr>
            <a:normAutofit/>
          </a:bodyPr>
          <a:lstStyle/>
          <a:p>
            <a:r>
              <a:rPr lang="fr-FR" sz="3600" b="1">
                <a:latin typeface="Arial" panose="020B0604020202020204" pitchFamily="34" charset="0"/>
                <a:cs typeface="Arial" panose="020B0604020202020204" pitchFamily="34" charset="0"/>
              </a:rPr>
              <a:t>Indication</a:t>
            </a:r>
          </a:p>
        </p:txBody>
      </p:sp>
      <p:sp>
        <p:nvSpPr>
          <p:cNvPr id="3" name="Inhaltsplatzhalter 2">
            <a:extLst>
              <a:ext uri="{FF2B5EF4-FFF2-40B4-BE49-F238E27FC236}">
                <a16:creationId xmlns:a16="http://schemas.microsoft.com/office/drawing/2014/main" id="{C3DB5C18-55F7-4D4D-A171-A06A27EF1BEE}"/>
              </a:ext>
            </a:extLst>
          </p:cNvPr>
          <p:cNvSpPr>
            <a:spLocks noGrp="1"/>
          </p:cNvSpPr>
          <p:nvPr>
            <p:ph idx="1"/>
          </p:nvPr>
        </p:nvSpPr>
        <p:spPr>
          <a:xfrm>
            <a:off x="838200" y="1393893"/>
            <a:ext cx="10863470" cy="5320747"/>
          </a:xfrm>
        </p:spPr>
        <p:txBody>
          <a:bodyPr>
            <a:noAutofit/>
          </a:bodyPr>
          <a:lstStyle/>
          <a:p>
            <a:pPr marL="0" indent="0">
              <a:buNone/>
            </a:pPr>
            <a:r>
              <a:rPr lang="fr-FR" sz="2200" dirty="0">
                <a:latin typeface="Arial" panose="020B0604020202020204" pitchFamily="34" charset="0"/>
                <a:cs typeface="Arial" panose="020B0604020202020204" pitchFamily="34" charset="0"/>
              </a:rPr>
              <a:t>- Déformation pathologique du pied</a:t>
            </a:r>
          </a:p>
          <a:p>
            <a:pPr marL="0" indent="0">
              <a:buNone/>
            </a:pPr>
            <a:r>
              <a:rPr lang="fr-FR" sz="2200" dirty="0">
                <a:latin typeface="Arial" panose="020B0604020202020204" pitchFamily="34" charset="0"/>
                <a:cs typeface="Arial" panose="020B0604020202020204" pitchFamily="34" charset="0"/>
              </a:rPr>
              <a:t>- Disproportion / trop de volume du pied</a:t>
            </a:r>
          </a:p>
          <a:p>
            <a:pPr marL="0" indent="0">
              <a:buNone/>
            </a:pPr>
            <a:r>
              <a:rPr lang="fr-FR" sz="2200" dirty="0">
                <a:latin typeface="Arial" panose="020B0604020202020204" pitchFamily="34" charset="0"/>
                <a:cs typeface="Arial" panose="020B0604020202020204" pitchFamily="34" charset="0"/>
              </a:rPr>
              <a:t>- Dysplasie squelettique</a:t>
            </a:r>
          </a:p>
          <a:p>
            <a:pPr marL="0" indent="0">
              <a:buNone/>
            </a:pPr>
            <a:r>
              <a:rPr lang="fr-FR" sz="2200" dirty="0">
                <a:latin typeface="Arial" panose="020B0604020202020204" pitchFamily="34" charset="0"/>
                <a:cs typeface="Arial" panose="020B0604020202020204" pitchFamily="34" charset="0"/>
              </a:rPr>
              <a:t>- Trouble fonctionnel</a:t>
            </a:r>
          </a:p>
          <a:p>
            <a:pPr marL="0" indent="0">
              <a:buNone/>
            </a:pPr>
            <a:r>
              <a:rPr lang="fr-FR" sz="2200" dirty="0">
                <a:latin typeface="Arial" panose="020B0604020202020204" pitchFamily="34" charset="0"/>
                <a:cs typeface="Arial" panose="020B0604020202020204" pitchFamily="34" charset="0"/>
              </a:rPr>
              <a:t>- Forte malposition (compliquée)</a:t>
            </a:r>
          </a:p>
          <a:p>
            <a:pPr marL="0" indent="0">
              <a:buNone/>
            </a:pPr>
            <a:r>
              <a:rPr lang="fr-FR" sz="2200" dirty="0">
                <a:latin typeface="Arial" panose="020B0604020202020204" pitchFamily="34" charset="0"/>
                <a:cs typeface="Arial" panose="020B0604020202020204" pitchFamily="34" charset="0"/>
              </a:rPr>
              <a:t>- Maladies rhumatismales, inflammations articulaires</a:t>
            </a:r>
          </a:p>
          <a:p>
            <a:pPr marL="0" indent="0">
              <a:buNone/>
            </a:pPr>
            <a:r>
              <a:rPr lang="fr-FR" sz="2200" dirty="0">
                <a:latin typeface="Arial" panose="020B0604020202020204" pitchFamily="34" charset="0"/>
                <a:cs typeface="Arial" panose="020B0604020202020204" pitchFamily="34" charset="0"/>
              </a:rPr>
              <a:t>- Maladies dues au diabète</a:t>
            </a:r>
          </a:p>
          <a:p>
            <a:pPr marL="0" indent="0">
              <a:buNone/>
            </a:pPr>
            <a:r>
              <a:rPr lang="fr-FR" sz="2200" dirty="0">
                <a:latin typeface="Arial" panose="020B0604020202020204" pitchFamily="34" charset="0"/>
                <a:cs typeface="Arial" panose="020B0604020202020204" pitchFamily="34" charset="0"/>
              </a:rPr>
              <a:t>- Risques de rechutes sévères (ulcères)</a:t>
            </a:r>
          </a:p>
          <a:p>
            <a:pPr marL="0" indent="0">
              <a:buNone/>
            </a:pPr>
            <a:r>
              <a:rPr lang="fr-FR" sz="2200" dirty="0">
                <a:latin typeface="Arial" panose="020B0604020202020204" pitchFamily="34" charset="0"/>
                <a:cs typeface="Arial" panose="020B0604020202020204" pitchFamily="34" charset="0"/>
              </a:rPr>
              <a:t>- Limitation de mouvement			- Compensation d’un défaut</a:t>
            </a:r>
          </a:p>
          <a:p>
            <a:pPr marL="0" indent="0">
              <a:buNone/>
            </a:pPr>
            <a:r>
              <a:rPr lang="fr-FR" sz="2200" dirty="0">
                <a:latin typeface="Arial" panose="020B0604020202020204" pitchFamily="34" charset="0"/>
                <a:cs typeface="Arial" panose="020B0604020202020204" pitchFamily="34" charset="0"/>
              </a:rPr>
              <a:t>- Paralysie flasque et spastique		- Gros raccourcissements de jambe</a:t>
            </a:r>
          </a:p>
          <a:p>
            <a:pPr marL="0" indent="0">
              <a:buNone/>
            </a:pPr>
            <a:r>
              <a:rPr lang="fr-FR" sz="2200" dirty="0">
                <a:latin typeface="Arial" panose="020B0604020202020204" pitchFamily="34" charset="0"/>
                <a:cs typeface="Arial" panose="020B0604020202020204" pitchFamily="34" charset="0"/>
              </a:rPr>
              <a:t>- Déformation et malformation		- Amputations</a:t>
            </a:r>
          </a:p>
          <a:p>
            <a:pPr>
              <a:buFontTx/>
              <a:buChar char="-"/>
            </a:pPr>
            <a:r>
              <a:rPr lang="fr-FR" sz="2200" dirty="0">
                <a:latin typeface="Arial" panose="020B0604020202020204" pitchFamily="34" charset="0"/>
                <a:cs typeface="Arial" panose="020B0604020202020204" pitchFamily="34" charset="0"/>
              </a:rPr>
              <a:t>Malformations congénitales ou états consécutifs à des opérations entraînant des séquelles importantes</a:t>
            </a:r>
          </a:p>
          <a:p>
            <a:endParaRPr lang="de-CH" sz="2200" dirty="0">
              <a:latin typeface="Arial" panose="020B0604020202020204" pitchFamily="34" charset="0"/>
              <a:cs typeface="Arial" panose="020B0604020202020204" pitchFamily="34" charset="0"/>
            </a:endParaRPr>
          </a:p>
          <a:p>
            <a:pPr marL="0" indent="0">
              <a:buNone/>
            </a:pPr>
            <a:endParaRPr lang="de-CH" sz="2200" dirty="0"/>
          </a:p>
        </p:txBody>
      </p:sp>
      <p:pic>
        <p:nvPicPr>
          <p:cNvPr id="6" name="Image 4">
            <a:extLst>
              <a:ext uri="{FF2B5EF4-FFF2-40B4-BE49-F238E27FC236}">
                <a16:creationId xmlns:a16="http://schemas.microsoft.com/office/drawing/2014/main" id="{A9AF886C-B201-4BE6-9005-6ADC4C94D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0983" y="169864"/>
            <a:ext cx="2125626" cy="2834167"/>
          </a:xfrm>
          <a:prstGeom prst="rect">
            <a:avLst/>
          </a:prstGeom>
        </p:spPr>
      </p:pic>
      <p:pic>
        <p:nvPicPr>
          <p:cNvPr id="7" name="Image 7">
            <a:extLst>
              <a:ext uri="{FF2B5EF4-FFF2-40B4-BE49-F238E27FC236}">
                <a16:creationId xmlns:a16="http://schemas.microsoft.com/office/drawing/2014/main" id="{56E3367D-9370-4C1E-AAD6-742040256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479" y="169863"/>
            <a:ext cx="2125627" cy="2834168"/>
          </a:xfrm>
          <a:prstGeom prst="rect">
            <a:avLst/>
          </a:prstGeom>
        </p:spPr>
      </p:pic>
    </p:spTree>
    <p:extLst>
      <p:ext uri="{BB962C8B-B14F-4D97-AF65-F5344CB8AC3E}">
        <p14:creationId xmlns:p14="http://schemas.microsoft.com/office/powerpoint/2010/main" val="2049968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612C9B01-9290-4846-BD1A-368F9770B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763" y="1790700"/>
            <a:ext cx="3811925" cy="4348203"/>
          </a:xfrm>
          <a:prstGeom prst="rect">
            <a:avLst/>
          </a:prstGeom>
        </p:spPr>
      </p:pic>
      <p:sp>
        <p:nvSpPr>
          <p:cNvPr id="3" name="Textfeld 2">
            <a:extLst>
              <a:ext uri="{FF2B5EF4-FFF2-40B4-BE49-F238E27FC236}">
                <a16:creationId xmlns:a16="http://schemas.microsoft.com/office/drawing/2014/main" id="{EB0D00F5-7880-4192-BE8D-25574A45AC2A}"/>
              </a:ext>
            </a:extLst>
          </p:cNvPr>
          <p:cNvSpPr txBox="1"/>
          <p:nvPr/>
        </p:nvSpPr>
        <p:spPr>
          <a:xfrm>
            <a:off x="795130" y="1378226"/>
            <a:ext cx="4081670" cy="430887"/>
          </a:xfrm>
          <a:prstGeom prst="rect">
            <a:avLst/>
          </a:prstGeom>
          <a:noFill/>
        </p:spPr>
        <p:txBody>
          <a:bodyPr wrap="square" rtlCol="0">
            <a:spAutoFit/>
          </a:bodyPr>
          <a:lstStyle/>
          <a:p>
            <a:r>
              <a:rPr lang="fr-FR" sz="2200">
                <a:latin typeface="Arial" panose="020B0604020202020204" pitchFamily="34" charset="0"/>
                <a:cs typeface="Arial" panose="020B0604020202020204" pitchFamily="34" charset="0"/>
              </a:rPr>
              <a:t>Quelques exemples .......</a:t>
            </a:r>
          </a:p>
        </p:txBody>
      </p:sp>
    </p:spTree>
    <p:extLst>
      <p:ext uri="{BB962C8B-B14F-4D97-AF65-F5344CB8AC3E}">
        <p14:creationId xmlns:p14="http://schemas.microsoft.com/office/powerpoint/2010/main" val="313305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9CB85F74-757C-4DC3-94B5-E0D5E9BFF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35" y="3267808"/>
            <a:ext cx="2365330" cy="3153774"/>
          </a:xfrm>
          <a:prstGeom prst="rect">
            <a:avLst/>
          </a:prstGeom>
        </p:spPr>
      </p:pic>
      <p:pic>
        <p:nvPicPr>
          <p:cNvPr id="3" name="Image 5">
            <a:extLst>
              <a:ext uri="{FF2B5EF4-FFF2-40B4-BE49-F238E27FC236}">
                <a16:creationId xmlns:a16="http://schemas.microsoft.com/office/drawing/2014/main" id="{A5AD5CD0-5BA4-4A14-8209-674A75E81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59" y="399917"/>
            <a:ext cx="4491359" cy="3368519"/>
          </a:xfrm>
          <a:prstGeom prst="rect">
            <a:avLst/>
          </a:prstGeom>
        </p:spPr>
      </p:pic>
      <p:pic>
        <p:nvPicPr>
          <p:cNvPr id="4" name="Image 4">
            <a:extLst>
              <a:ext uri="{FF2B5EF4-FFF2-40B4-BE49-F238E27FC236}">
                <a16:creationId xmlns:a16="http://schemas.microsoft.com/office/drawing/2014/main" id="{188E370D-FDE1-4646-BF9A-260E2F998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983" y="399917"/>
            <a:ext cx="4491359" cy="3368519"/>
          </a:xfrm>
          <a:prstGeom prst="rect">
            <a:avLst/>
          </a:prstGeom>
        </p:spPr>
      </p:pic>
    </p:spTree>
    <p:extLst>
      <p:ext uri="{BB962C8B-B14F-4D97-AF65-F5344CB8AC3E}">
        <p14:creationId xmlns:p14="http://schemas.microsoft.com/office/powerpoint/2010/main" val="181983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F69362F-EE9F-4CA1-9CDE-AA837B021C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8261" y="3928087"/>
            <a:ext cx="3730111" cy="2797583"/>
          </a:xfrm>
          <a:prstGeom prst="rect">
            <a:avLst/>
          </a:prstGeom>
        </p:spPr>
      </p:pic>
      <p:pic>
        <p:nvPicPr>
          <p:cNvPr id="8" name="Grafik 7">
            <a:extLst>
              <a:ext uri="{FF2B5EF4-FFF2-40B4-BE49-F238E27FC236}">
                <a16:creationId xmlns:a16="http://schemas.microsoft.com/office/drawing/2014/main" id="{CE638E0E-01C9-435A-A3F1-BE05E6E4496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71894" y="3928088"/>
            <a:ext cx="3667990" cy="2750992"/>
          </a:xfrm>
          <a:prstGeom prst="rect">
            <a:avLst/>
          </a:prstGeom>
        </p:spPr>
      </p:pic>
      <p:pic>
        <p:nvPicPr>
          <p:cNvPr id="9" name="Inhaltsplatzhalter 9">
            <a:extLst>
              <a:ext uri="{FF2B5EF4-FFF2-40B4-BE49-F238E27FC236}">
                <a16:creationId xmlns:a16="http://schemas.microsoft.com/office/drawing/2014/main" id="{023A0F3A-1931-44A4-B744-D5A0008A22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13406" y="3928087"/>
            <a:ext cx="3667990" cy="2750993"/>
          </a:xfrm>
          <a:prstGeom prst="rect">
            <a:avLst/>
          </a:prstGeom>
        </p:spPr>
      </p:pic>
      <p:pic>
        <p:nvPicPr>
          <p:cNvPr id="11" name="Grafik 10">
            <a:extLst>
              <a:ext uri="{FF2B5EF4-FFF2-40B4-BE49-F238E27FC236}">
                <a16:creationId xmlns:a16="http://schemas.microsoft.com/office/drawing/2014/main" id="{F49C95C4-C960-4643-96A0-BDA6D24DCE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13405" y="989733"/>
            <a:ext cx="3667991" cy="2750993"/>
          </a:xfrm>
          <a:prstGeom prst="rect">
            <a:avLst/>
          </a:prstGeom>
        </p:spPr>
      </p:pic>
    </p:spTree>
    <p:extLst>
      <p:ext uri="{BB962C8B-B14F-4D97-AF65-F5344CB8AC3E}">
        <p14:creationId xmlns:p14="http://schemas.microsoft.com/office/powerpoint/2010/main" val="586317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4">
            <a:extLst>
              <a:ext uri="{FF2B5EF4-FFF2-40B4-BE49-F238E27FC236}">
                <a16:creationId xmlns:a16="http://schemas.microsoft.com/office/drawing/2014/main" id="{B7BFEE74-0F37-40C2-96B9-208462E9F3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236" y="320203"/>
            <a:ext cx="2482280" cy="3309709"/>
          </a:xfrm>
          <a:prstGeom prst="rect">
            <a:avLst/>
          </a:prstGeom>
        </p:spPr>
      </p:pic>
      <p:pic>
        <p:nvPicPr>
          <p:cNvPr id="3" name="Image 10">
            <a:extLst>
              <a:ext uri="{FF2B5EF4-FFF2-40B4-BE49-F238E27FC236}">
                <a16:creationId xmlns:a16="http://schemas.microsoft.com/office/drawing/2014/main" id="{3E5C554B-4E0D-49B9-A757-7D088AFA6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1975" y="3750334"/>
            <a:ext cx="2156906" cy="2875876"/>
          </a:xfrm>
          <a:prstGeom prst="rect">
            <a:avLst/>
          </a:prstGeom>
        </p:spPr>
      </p:pic>
      <p:pic>
        <p:nvPicPr>
          <p:cNvPr id="4" name="Image 9">
            <a:extLst>
              <a:ext uri="{FF2B5EF4-FFF2-40B4-BE49-F238E27FC236}">
                <a16:creationId xmlns:a16="http://schemas.microsoft.com/office/drawing/2014/main" id="{1A17DB90-F7DE-4970-9E23-7E3FBA54D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236" y="3897596"/>
            <a:ext cx="3638152" cy="2728614"/>
          </a:xfrm>
          <a:prstGeom prst="rect">
            <a:avLst/>
          </a:prstGeom>
        </p:spPr>
      </p:pic>
      <p:pic>
        <p:nvPicPr>
          <p:cNvPr id="8" name="Espace réservé du contenu 2">
            <a:extLst>
              <a:ext uri="{FF2B5EF4-FFF2-40B4-BE49-F238E27FC236}">
                <a16:creationId xmlns:a16="http://schemas.microsoft.com/office/drawing/2014/main" id="{11087321-79E5-4B12-80FE-20576B7AC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3335" y="320204"/>
            <a:ext cx="2482280" cy="3309708"/>
          </a:xfrm>
          <a:prstGeom prst="rect">
            <a:avLst/>
          </a:prstGeom>
        </p:spPr>
      </p:pic>
      <p:pic>
        <p:nvPicPr>
          <p:cNvPr id="9" name="Image 3">
            <a:extLst>
              <a:ext uri="{FF2B5EF4-FFF2-40B4-BE49-F238E27FC236}">
                <a16:creationId xmlns:a16="http://schemas.microsoft.com/office/drawing/2014/main" id="{08C5187C-B357-45E7-9BF9-8D4806F6BE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1975" y="320204"/>
            <a:ext cx="2156906" cy="2875875"/>
          </a:xfrm>
          <a:prstGeom prst="rect">
            <a:avLst/>
          </a:prstGeom>
        </p:spPr>
      </p:pic>
    </p:spTree>
    <p:extLst>
      <p:ext uri="{BB962C8B-B14F-4D97-AF65-F5344CB8AC3E}">
        <p14:creationId xmlns:p14="http://schemas.microsoft.com/office/powerpoint/2010/main" val="201404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7">
            <a:extLst>
              <a:ext uri="{FF2B5EF4-FFF2-40B4-BE49-F238E27FC236}">
                <a16:creationId xmlns:a16="http://schemas.microsoft.com/office/drawing/2014/main" id="{F0CE2A2B-D6B4-4BD8-B0EC-CED58BB3501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5400000">
            <a:off x="260679" y="4355910"/>
            <a:ext cx="2974246" cy="1586267"/>
          </a:xfrm>
          <a:prstGeom prst="rect">
            <a:avLst/>
          </a:prstGeom>
        </p:spPr>
      </p:pic>
      <p:pic>
        <p:nvPicPr>
          <p:cNvPr id="7" name="Image 6">
            <a:extLst>
              <a:ext uri="{FF2B5EF4-FFF2-40B4-BE49-F238E27FC236}">
                <a16:creationId xmlns:a16="http://schemas.microsoft.com/office/drawing/2014/main" id="{FDC331FC-2B4C-45DF-A36C-FEFDAF2A64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5400000">
            <a:off x="2552466" y="4344731"/>
            <a:ext cx="2951891" cy="1586269"/>
          </a:xfrm>
          <a:prstGeom prst="rect">
            <a:avLst/>
          </a:prstGeom>
        </p:spPr>
      </p:pic>
      <p:pic>
        <p:nvPicPr>
          <p:cNvPr id="8" name="Image 8">
            <a:extLst>
              <a:ext uri="{FF2B5EF4-FFF2-40B4-BE49-F238E27FC236}">
                <a16:creationId xmlns:a16="http://schemas.microsoft.com/office/drawing/2014/main" id="{B125E38D-CF01-43FE-BF13-117486D8CA2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954668" y="244189"/>
            <a:ext cx="3154195" cy="2875874"/>
          </a:xfrm>
          <a:prstGeom prst="rect">
            <a:avLst/>
          </a:prstGeom>
        </p:spPr>
      </p:pic>
      <p:pic>
        <p:nvPicPr>
          <p:cNvPr id="9" name="Image 9">
            <a:extLst>
              <a:ext uri="{FF2B5EF4-FFF2-40B4-BE49-F238E27FC236}">
                <a16:creationId xmlns:a16="http://schemas.microsoft.com/office/drawing/2014/main" id="{918124A2-EBE7-426D-9D97-6B5744817B8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515887" y="3661919"/>
            <a:ext cx="3419883" cy="2951891"/>
          </a:xfrm>
          <a:prstGeom prst="rect">
            <a:avLst/>
          </a:prstGeom>
        </p:spPr>
      </p:pic>
      <p:pic>
        <p:nvPicPr>
          <p:cNvPr id="10" name="Image 8">
            <a:extLst>
              <a:ext uri="{FF2B5EF4-FFF2-40B4-BE49-F238E27FC236}">
                <a16:creationId xmlns:a16="http://schemas.microsoft.com/office/drawing/2014/main" id="{197CE5AC-9833-4C70-8F3A-B666C63EA4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5828" y="244189"/>
            <a:ext cx="3834500" cy="2875874"/>
          </a:xfrm>
          <a:prstGeom prst="rect">
            <a:avLst/>
          </a:prstGeom>
        </p:spPr>
      </p:pic>
    </p:spTree>
    <p:extLst>
      <p:ext uri="{BB962C8B-B14F-4D97-AF65-F5344CB8AC3E}">
        <p14:creationId xmlns:p14="http://schemas.microsoft.com/office/powerpoint/2010/main" val="339240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2">
            <a:extLst>
              <a:ext uri="{FF2B5EF4-FFF2-40B4-BE49-F238E27FC236}">
                <a16:creationId xmlns:a16="http://schemas.microsoft.com/office/drawing/2014/main" id="{5C2293F5-21F1-45E0-A275-2621B8742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111" y="512082"/>
            <a:ext cx="3527085" cy="2645314"/>
          </a:xfrm>
          <a:prstGeom prst="rect">
            <a:avLst/>
          </a:prstGeom>
        </p:spPr>
      </p:pic>
      <p:pic>
        <p:nvPicPr>
          <p:cNvPr id="6" name="Image 7">
            <a:extLst>
              <a:ext uri="{FF2B5EF4-FFF2-40B4-BE49-F238E27FC236}">
                <a16:creationId xmlns:a16="http://schemas.microsoft.com/office/drawing/2014/main" id="{C050E18F-A64E-4FBB-9788-2C5DBEF28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584" y="2491748"/>
            <a:ext cx="3063548" cy="4084730"/>
          </a:xfrm>
          <a:prstGeom prst="rect">
            <a:avLst/>
          </a:prstGeom>
        </p:spPr>
      </p:pic>
      <p:pic>
        <p:nvPicPr>
          <p:cNvPr id="7" name="Image 5">
            <a:extLst>
              <a:ext uri="{FF2B5EF4-FFF2-40B4-BE49-F238E27FC236}">
                <a16:creationId xmlns:a16="http://schemas.microsoft.com/office/drawing/2014/main" id="{C98402FF-758A-4A85-9685-2FA967EA4D6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11090" y="3700603"/>
            <a:ext cx="2312455" cy="2875875"/>
          </a:xfrm>
          <a:prstGeom prst="rect">
            <a:avLst/>
          </a:prstGeom>
        </p:spPr>
      </p:pic>
      <p:pic>
        <p:nvPicPr>
          <p:cNvPr id="8" name="Image 4">
            <a:extLst>
              <a:ext uri="{FF2B5EF4-FFF2-40B4-BE49-F238E27FC236}">
                <a16:creationId xmlns:a16="http://schemas.microsoft.com/office/drawing/2014/main" id="{344DB333-EDEF-4664-A5E8-387E7FB2C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9094" y="3700604"/>
            <a:ext cx="2156906" cy="2875874"/>
          </a:xfrm>
          <a:prstGeom prst="rect">
            <a:avLst/>
          </a:prstGeom>
        </p:spPr>
      </p:pic>
    </p:spTree>
    <p:extLst>
      <p:ext uri="{BB962C8B-B14F-4D97-AF65-F5344CB8AC3E}">
        <p14:creationId xmlns:p14="http://schemas.microsoft.com/office/powerpoint/2010/main" val="133495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AF551-954F-4715-B047-66238D29F074}"/>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Étapes dans la finition de chaussures sur mesure (d’après Baumgartner / Stinus)</a:t>
            </a:r>
          </a:p>
        </p:txBody>
      </p:sp>
      <p:sp>
        <p:nvSpPr>
          <p:cNvPr id="3" name="Inhaltsplatzhalter 2">
            <a:extLst>
              <a:ext uri="{FF2B5EF4-FFF2-40B4-BE49-F238E27FC236}">
                <a16:creationId xmlns:a16="http://schemas.microsoft.com/office/drawing/2014/main" id="{C3DB5C18-55F7-4D4D-A171-A06A27EF1BEE}"/>
              </a:ext>
            </a:extLst>
          </p:cNvPr>
          <p:cNvSpPr>
            <a:spLocks noGrp="1"/>
          </p:cNvSpPr>
          <p:nvPr>
            <p:ph idx="1"/>
          </p:nvPr>
        </p:nvSpPr>
        <p:spPr>
          <a:xfrm>
            <a:off x="838200" y="2141537"/>
            <a:ext cx="10515600" cy="4351338"/>
          </a:xfrm>
        </p:spPr>
        <p:txBody>
          <a:bodyPr>
            <a:noAutofit/>
          </a:bodyPr>
          <a:lstStyle/>
          <a:p>
            <a:pPr marL="514350" indent="-514350">
              <a:buAutoNum type="arabicPeriod"/>
            </a:pPr>
            <a:r>
              <a:rPr lang="fr-FR" sz="2200">
                <a:latin typeface="Arial" panose="020B0604020202020204" pitchFamily="34" charset="0"/>
                <a:cs typeface="Arial" panose="020B0604020202020204" pitchFamily="34" charset="0"/>
              </a:rPr>
              <a:t>Prendre les mesures: Empreinte dans le plâtre, Copysocks, etc.</a:t>
            </a:r>
          </a:p>
          <a:p>
            <a:pPr marL="514350" indent="-514350">
              <a:buAutoNum type="arabicPeriod"/>
            </a:pPr>
            <a:r>
              <a:rPr lang="fr-FR" sz="2200">
                <a:latin typeface="Arial" panose="020B0604020202020204" pitchFamily="34" charset="0"/>
                <a:cs typeface="Arial" panose="020B0604020202020204" pitchFamily="34" charset="0"/>
              </a:rPr>
              <a:t>Finition des formes: Formes en plastique, finition assistée par ordinateur</a:t>
            </a:r>
          </a:p>
          <a:p>
            <a:pPr marL="514350" indent="-514350">
              <a:buAutoNum type="arabicPeriod"/>
            </a:pPr>
            <a:r>
              <a:rPr lang="fr-FR" sz="2200">
                <a:latin typeface="Arial" panose="020B0604020202020204" pitchFamily="34" charset="0"/>
                <a:cs typeface="Arial" panose="020B0604020202020204" pitchFamily="34" charset="0"/>
              </a:rPr>
              <a:t>Chaussures d’essayage en matière thermoplastique transparente: les particularités du pied et les endroits à finir sont dessinés, la construction verticale est définie. </a:t>
            </a:r>
          </a:p>
          <a:p>
            <a:pPr marL="457200" lvl="1" indent="0">
              <a:buNone/>
            </a:pPr>
            <a:r>
              <a:rPr lang="fr-FR" sz="2200">
                <a:latin typeface="Arial" panose="020B0604020202020204" pitchFamily="34" charset="0"/>
                <a:cs typeface="Arial" panose="020B0604020202020204" pitchFamily="34" charset="0"/>
              </a:rPr>
              <a:t>	- Chaussures d’essayage en cuir: Déroulement de la marche et dynamique</a:t>
            </a:r>
          </a:p>
          <a:p>
            <a:pPr marL="514350" indent="-514350">
              <a:buAutoNum type="arabicPeriod"/>
            </a:pPr>
            <a:r>
              <a:rPr lang="fr-FR" sz="2200">
                <a:latin typeface="Arial" panose="020B0604020202020204" pitchFamily="34" charset="0"/>
                <a:cs typeface="Arial" panose="020B0604020202020204" pitchFamily="34" charset="0"/>
              </a:rPr>
              <a:t>Achèvement des formes: les particularités statiques et dynamiques sont achevées</a:t>
            </a:r>
          </a:p>
          <a:p>
            <a:pPr marL="514350" indent="-514350">
              <a:buAutoNum type="arabicPeriod"/>
            </a:pPr>
            <a:r>
              <a:rPr lang="fr-FR" sz="2200" b="1">
                <a:latin typeface="Arial" panose="020B0604020202020204" pitchFamily="34" charset="0"/>
                <a:cs typeface="Arial" panose="020B0604020202020204" pitchFamily="34" charset="0"/>
              </a:rPr>
              <a:t>Structure du lit: fabriquer un lit individuel sur les formes – veiller tout particulièrement à la construction verticale</a:t>
            </a:r>
          </a:p>
        </p:txBody>
      </p:sp>
    </p:spTree>
    <p:extLst>
      <p:ext uri="{BB962C8B-B14F-4D97-AF65-F5344CB8AC3E}">
        <p14:creationId xmlns:p14="http://schemas.microsoft.com/office/powerpoint/2010/main" val="376604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DB5C18-55F7-4D4D-A171-A06A27EF1BEE}"/>
              </a:ext>
            </a:extLst>
          </p:cNvPr>
          <p:cNvSpPr>
            <a:spLocks noGrp="1"/>
          </p:cNvSpPr>
          <p:nvPr>
            <p:ph idx="1"/>
          </p:nvPr>
        </p:nvSpPr>
        <p:spPr>
          <a:xfrm>
            <a:off x="1036982" y="1412357"/>
            <a:ext cx="10515600" cy="4351338"/>
          </a:xfrm>
        </p:spPr>
        <p:txBody>
          <a:bodyPr>
            <a:noAutofit/>
          </a:bodyPr>
          <a:lstStyle/>
          <a:p>
            <a:pPr marL="0" indent="0">
              <a:buNone/>
            </a:pPr>
            <a:r>
              <a:rPr lang="fr-FR" sz="2200" b="1" dirty="0">
                <a:latin typeface="Arial" panose="020B0604020202020204" pitchFamily="34" charset="0"/>
                <a:cs typeface="Arial" panose="020B0604020202020204" pitchFamily="34" charset="0"/>
              </a:rPr>
              <a:t>6.        Éléments stabilisateurs: </a:t>
            </a:r>
          </a:p>
          <a:p>
            <a:pPr marL="0" indent="0">
              <a:buNone/>
            </a:pPr>
            <a:r>
              <a:rPr lang="fr-FR" sz="2200" b="1" dirty="0">
                <a:latin typeface="Arial" panose="020B0604020202020204" pitchFamily="34" charset="0"/>
                <a:cs typeface="Arial" panose="020B0604020202020204" pitchFamily="34" charset="0"/>
              </a:rPr>
              <a:t>	- contreforts, la forme est finie sur la base des marques apposées sur </a:t>
            </a:r>
          </a:p>
          <a:p>
            <a:pPr marL="0" indent="0">
              <a:buNone/>
            </a:pPr>
            <a:r>
              <a:rPr lang="fr-FR" sz="2200" b="1" dirty="0">
                <a:latin typeface="Arial" panose="020B0604020202020204" pitchFamily="34" charset="0"/>
                <a:cs typeface="Arial" panose="020B0604020202020204" pitchFamily="34" charset="0"/>
              </a:rPr>
              <a:t>	  la chaussure d’essayage en matière thermoplastique transparente.</a:t>
            </a:r>
          </a:p>
          <a:p>
            <a:pPr marL="0" indent="0">
              <a:buNone/>
            </a:pPr>
            <a:r>
              <a:rPr lang="fr-FR" sz="2200" b="1" dirty="0">
                <a:latin typeface="Arial" panose="020B0604020202020204" pitchFamily="34" charset="0"/>
                <a:cs typeface="Arial" panose="020B0604020202020204" pitchFamily="34" charset="0"/>
              </a:rPr>
              <a:t>	- Compensation de la fonction </a:t>
            </a:r>
          </a:p>
          <a:p>
            <a:pPr marL="0" indent="0">
              <a:buNone/>
            </a:pPr>
            <a:r>
              <a:rPr lang="fr-FR" sz="2200" b="1" dirty="0">
                <a:latin typeface="Arial" panose="020B0604020202020204" pitchFamily="34" charset="0"/>
                <a:cs typeface="Arial" panose="020B0604020202020204" pitchFamily="34" charset="0"/>
              </a:rPr>
              <a:t>	- Compensation des défauts</a:t>
            </a:r>
          </a:p>
          <a:p>
            <a:pPr marL="0" indent="0">
              <a:buNone/>
            </a:pPr>
            <a:r>
              <a:rPr lang="fr-FR" sz="2200" dirty="0">
                <a:latin typeface="Arial" panose="020B0604020202020204" pitchFamily="34" charset="0"/>
                <a:cs typeface="Arial" panose="020B0604020202020204" pitchFamily="34" charset="0"/>
              </a:rPr>
              <a:t>7.         Construction de la tige: construction individuelle de la tige</a:t>
            </a:r>
          </a:p>
          <a:p>
            <a:pPr marL="0" indent="0">
              <a:buNone/>
            </a:pPr>
            <a:r>
              <a:rPr lang="fr-FR" sz="2200" b="1" dirty="0">
                <a:latin typeface="Arial" panose="020B0604020202020204" pitchFamily="34" charset="0"/>
                <a:cs typeface="Arial" panose="020B0604020202020204" pitchFamily="34" charset="0"/>
              </a:rPr>
              <a:t>8.         Construction du fond: montage individuel et respectant la verticalité</a:t>
            </a:r>
          </a:p>
          <a:p>
            <a:pPr marL="0" indent="0">
              <a:buNone/>
            </a:pPr>
            <a:r>
              <a:rPr lang="fr-FR" sz="2200" dirty="0">
                <a:latin typeface="Arial" panose="020B0604020202020204" pitchFamily="34" charset="0"/>
                <a:cs typeface="Arial" panose="020B0604020202020204" pitchFamily="34" charset="0"/>
              </a:rPr>
              <a:t>9.         Finition: capitonnages individuels, semelles intérieures, etc.</a:t>
            </a:r>
          </a:p>
          <a:p>
            <a:pPr marL="0" indent="0">
              <a:buNone/>
            </a:pPr>
            <a:r>
              <a:rPr lang="fr-FR" sz="2200" dirty="0">
                <a:latin typeface="Arial" panose="020B0604020202020204" pitchFamily="34" charset="0"/>
                <a:cs typeface="Arial" panose="020B0604020202020204" pitchFamily="34" charset="0"/>
              </a:rPr>
              <a:t>10.       Essayage et livraison</a:t>
            </a:r>
          </a:p>
        </p:txBody>
      </p:sp>
    </p:spTree>
    <p:extLst>
      <p:ext uri="{BB962C8B-B14F-4D97-AF65-F5344CB8AC3E}">
        <p14:creationId xmlns:p14="http://schemas.microsoft.com/office/powerpoint/2010/main" val="3341802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A3DE09B-DE43-4DA9-AE56-2FD6FA728E04}"/>
              </a:ext>
            </a:extLst>
          </p:cNvPr>
          <p:cNvSpPr>
            <a:spLocks noGrp="1" noChangeArrowheads="1"/>
          </p:cNvSpPr>
          <p:nvPr>
            <p:ph idx="1"/>
          </p:nvPr>
        </p:nvSpPr>
        <p:spPr bwMode="auto">
          <a:xfrm>
            <a:off x="613913" y="1136065"/>
            <a:ext cx="10515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Aft>
                <a:spcPct val="0"/>
              </a:spcAft>
              <a:buClrTx/>
              <a:buSzTx/>
              <a:buFontTx/>
              <a:buAutoNum type="arabicPeriod"/>
              <a:tabLst/>
            </a:pPr>
            <a:r>
              <a:rPr kumimoji="0" lang="fr-FR" sz="2200" b="0" i="0" u="none" strike="noStrike" cap="none" normalizeH="0" baseline="0">
                <a:ln>
                  <a:noFill/>
                </a:ln>
                <a:solidFill>
                  <a:srgbClr val="FF0000"/>
                </a:solidFill>
                <a:latin typeface="Arial" panose="020B0604020202020204" pitchFamily="34" charset="0"/>
                <a:cs typeface="Arial" panose="020B0604020202020204" pitchFamily="34" charset="0"/>
              </a:rPr>
              <a:t>Production interne à 100% de A à Z et production dans l’entreprise </a:t>
            </a:r>
          </a:p>
          <a:p>
            <a:pPr marL="457200" marR="0" lvl="0" indent="-457200" algn="l" defTabSz="914400" rtl="0" eaLnBrk="0" fontAlgn="base" latinLnBrk="0" hangingPunct="0">
              <a:lnSpc>
                <a:spcPct val="100000"/>
              </a:lnSpc>
              <a:spcAft>
                <a:spcPct val="0"/>
              </a:spcAft>
              <a:buClrTx/>
              <a:buSzTx/>
              <a:buFontTx/>
              <a:buAutoNum type="arabicPeriod"/>
              <a:tabLst/>
            </a:pPr>
            <a:r>
              <a:rPr kumimoji="0" lang="fr-FR" sz="2200" b="0" i="0" u="none" strike="noStrike" cap="none" normalizeH="0" baseline="0">
                <a:ln>
                  <a:noFill/>
                </a:ln>
                <a:solidFill>
                  <a:srgbClr val="FFC000"/>
                </a:solidFill>
                <a:latin typeface="Arial" panose="020B0604020202020204" pitchFamily="34" charset="0"/>
                <a:cs typeface="Arial" panose="020B0604020202020204" pitchFamily="34" charset="0"/>
              </a:rPr>
              <a:t>Production dans la maison à l’exception de la tige, qui est confiée à l’extérieur à un atelier spécialisé.</a:t>
            </a:r>
          </a:p>
          <a:p>
            <a:pPr marL="457200" marR="0" lvl="0" indent="-457200" algn="l" defTabSz="914400" rtl="0" eaLnBrk="0" fontAlgn="base" latinLnBrk="0" hangingPunct="0">
              <a:lnSpc>
                <a:spcPct val="100000"/>
              </a:lnSpc>
              <a:spcAft>
                <a:spcPct val="0"/>
              </a:spcAft>
              <a:buClrTx/>
              <a:buSzTx/>
              <a:buFontTx/>
              <a:buAutoNum type="arabicPeriod"/>
              <a:tabLst/>
            </a:pPr>
            <a:r>
              <a:rPr kumimoji="0" lang="fr-FR" sz="2200" b="0" i="0" u="none" strike="noStrike" cap="none" normalizeH="0" baseline="0">
                <a:ln>
                  <a:noFill/>
                </a:ln>
                <a:solidFill>
                  <a:schemeClr val="tx1"/>
                </a:solidFill>
                <a:latin typeface="Arial" panose="020B0604020202020204" pitchFamily="34" charset="0"/>
                <a:cs typeface="Arial" panose="020B0604020202020204" pitchFamily="34" charset="0"/>
              </a:rPr>
              <a:t>Système de réalisation et de production</a:t>
            </a:r>
          </a:p>
          <a:p>
            <a:pPr marL="457200" lvl="1" indent="0" eaLnBrk="0" fontAlgn="base" hangingPunct="0">
              <a:lnSpc>
                <a:spcPct val="100000"/>
              </a:lnSpc>
              <a:spcBef>
                <a:spcPts val="1000"/>
              </a:spcBef>
              <a:spcAft>
                <a:spcPct val="0"/>
              </a:spcAft>
              <a:buNone/>
            </a:pPr>
            <a:r>
              <a:rPr kumimoji="0" lang="fr-FR" sz="2200" b="0" i="0" u="none" strike="noStrike" cap="none" normalizeH="0" baseline="0">
                <a:ln>
                  <a:noFill/>
                </a:ln>
                <a:solidFill>
                  <a:schemeClr val="tx1"/>
                </a:solidFill>
                <a:latin typeface="Arial" panose="020B0604020202020204" pitchFamily="34" charset="0"/>
                <a:cs typeface="Arial" panose="020B0604020202020204" pitchFamily="34" charset="0"/>
              </a:rPr>
              <a:t>La </a:t>
            </a:r>
            <a:r>
              <a:rPr lang="fr-FR" sz="2200">
                <a:latin typeface="Arial" panose="020B0604020202020204" pitchFamily="34" charset="0"/>
                <a:cs typeface="Arial" panose="020B0604020202020204" pitchFamily="34" charset="0"/>
              </a:rPr>
              <a:t>première et le fond sont fabriqués à l’avance</a:t>
            </a:r>
            <a:r>
              <a:rPr kumimoji="0" lang="fr-FR" sz="2200" b="0" i="0" u="none" strike="noStrike" cap="none" normalizeH="0" baseline="0">
                <a:ln>
                  <a:noFill/>
                </a:ln>
                <a:solidFill>
                  <a:schemeClr val="tx1"/>
                </a:solidFill>
                <a:latin typeface="Arial" panose="020B0604020202020204" pitchFamily="34" charset="0"/>
                <a:cs typeface="Arial" panose="020B0604020202020204" pitchFamily="34" charset="0"/>
              </a:rPr>
              <a:t> (système de jeu de construction). La tige est fabriquée dans un atelier spécialisé. Le montage final se fait à l’interne.</a:t>
            </a:r>
          </a:p>
          <a:p>
            <a:pPr marL="457200" lvl="1" indent="0" eaLnBrk="0" fontAlgn="base" hangingPunct="0">
              <a:lnSpc>
                <a:spcPct val="100000"/>
              </a:lnSpc>
              <a:spcBef>
                <a:spcPts val="1000"/>
              </a:spcBef>
              <a:spcAft>
                <a:spcPct val="0"/>
              </a:spcAft>
              <a:buNone/>
            </a:pPr>
            <a:r>
              <a:rPr kumimoji="0" lang="fr-FR" sz="2200" b="0" i="0" u="none" strike="noStrike" cap="none" normalizeH="0" baseline="0">
                <a:ln>
                  <a:noFill/>
                </a:ln>
                <a:solidFill>
                  <a:schemeClr val="tx1"/>
                </a:solidFill>
                <a:latin typeface="Arial" panose="020B0604020202020204" pitchFamily="34" charset="0"/>
                <a:cs typeface="Arial" panose="020B0604020202020204" pitchFamily="34" charset="0"/>
              </a:rPr>
              <a:t>Possible uniquement pour des cas simples!</a:t>
            </a:r>
          </a:p>
          <a:p>
            <a:pPr marL="457200" lvl="1" indent="0" eaLnBrk="0" fontAlgn="base" hangingPunct="0">
              <a:lnSpc>
                <a:spcPct val="100000"/>
              </a:lnSpc>
              <a:spcBef>
                <a:spcPts val="1000"/>
              </a:spcBef>
              <a:spcAft>
                <a:spcPct val="0"/>
              </a:spcAft>
              <a:buNone/>
            </a:pPr>
            <a:endParaRPr lang="de-DE" altLang="de-DE" sz="2200" dirty="0">
              <a:latin typeface="Arial" panose="020B0604020202020204" pitchFamily="34" charset="0"/>
              <a:cs typeface="Arial" panose="020B0604020202020204" pitchFamily="34" charset="0"/>
            </a:endParaRPr>
          </a:p>
          <a:p>
            <a:pPr marL="457200" lvl="1" indent="0" eaLnBrk="0" fontAlgn="base" hangingPunct="0">
              <a:lnSpc>
                <a:spcPct val="100000"/>
              </a:lnSpc>
              <a:spcBef>
                <a:spcPts val="1000"/>
              </a:spcBef>
              <a:spcAft>
                <a:spcPct val="0"/>
              </a:spcAft>
              <a:buNone/>
            </a:pPr>
            <a:r>
              <a:rPr kumimoji="0" lang="fr-FR" sz="2200" b="0" i="0" u="none" strike="noStrike" cap="none" normalizeH="0" baseline="0">
                <a:ln>
                  <a:noFill/>
                </a:ln>
                <a:solidFill>
                  <a:schemeClr val="tx1"/>
                </a:solidFill>
                <a:latin typeface="Arial" panose="020B0604020202020204" pitchFamily="34" charset="0"/>
                <a:cs typeface="Arial" panose="020B0604020202020204" pitchFamily="34" charset="0"/>
              </a:rPr>
              <a:t>(4. Les formes, le mesurage et les documents de travail pour la construction du lit, du fond, de la tige sont effectués en interne. La réalisation et confiée à des tiers.)</a:t>
            </a:r>
          </a:p>
        </p:txBody>
      </p:sp>
    </p:spTree>
    <p:extLst>
      <p:ext uri="{BB962C8B-B14F-4D97-AF65-F5344CB8AC3E}">
        <p14:creationId xmlns:p14="http://schemas.microsoft.com/office/powerpoint/2010/main" val="186960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03AE16-4BBD-4B64-A271-9A115221F51C}"/>
              </a:ext>
            </a:extLst>
          </p:cNvPr>
          <p:cNvSpPr>
            <a:spLocks noGrp="1" noChangeArrowheads="1"/>
          </p:cNvSpPr>
          <p:nvPr>
            <p:ph idx="1"/>
          </p:nvPr>
        </p:nvSpPr>
        <p:spPr bwMode="auto">
          <a:xfrm>
            <a:off x="890954" y="1597728"/>
            <a:ext cx="10410092"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Indépendamment du choix de la production!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2200"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3600" b="1" i="0" u="none" strike="noStrike" cap="none" normalizeH="0" baseline="0" dirty="0">
                <a:ln>
                  <a:noFill/>
                </a:ln>
                <a:solidFill>
                  <a:srgbClr val="FF0000"/>
                </a:solidFill>
                <a:latin typeface="Arial" panose="020B0604020202020204" pitchFamily="34" charset="0"/>
                <a:cs typeface="Arial" panose="020B0604020202020204" pitchFamily="34" charset="0"/>
              </a:rPr>
              <a:t>Le maître bottier orthopédiste MBO est responsable de la qualité et de la fonctionnalité des chaussures orthopédiques.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L’expérience montre que la finition modulaire n’est possible que dans des cas simples. </a:t>
            </a:r>
          </a:p>
        </p:txBody>
      </p:sp>
    </p:spTree>
    <p:extLst>
      <p:ext uri="{BB962C8B-B14F-4D97-AF65-F5344CB8AC3E}">
        <p14:creationId xmlns:p14="http://schemas.microsoft.com/office/powerpoint/2010/main" val="2948216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descr="Résultat de recherche d'images pour &quot;scann füsse&quot;">
            <a:hlinkClick r:id="rId2"/>
            <a:extLst>
              <a:ext uri="{FF2B5EF4-FFF2-40B4-BE49-F238E27FC236}">
                <a16:creationId xmlns:a16="http://schemas.microsoft.com/office/drawing/2014/main" id="{9B8E5017-856B-4B2E-B076-939CD24A863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791" y="597739"/>
            <a:ext cx="3237463" cy="3033982"/>
          </a:xfrm>
          <a:prstGeom prst="rect">
            <a:avLst/>
          </a:prstGeom>
          <a:noFill/>
          <a:ln>
            <a:noFill/>
          </a:ln>
        </p:spPr>
      </p:pic>
      <p:pic>
        <p:nvPicPr>
          <p:cNvPr id="3" name="Image 3" descr="Résultat de recherche d'images pour &quot;Schuhe holzleisten&quot;">
            <a:hlinkClick r:id="rId4"/>
            <a:extLst>
              <a:ext uri="{FF2B5EF4-FFF2-40B4-BE49-F238E27FC236}">
                <a16:creationId xmlns:a16="http://schemas.microsoft.com/office/drawing/2014/main" id="{39B2373E-45BF-405E-936C-8889CCCB975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63053" y="219551"/>
            <a:ext cx="3817931" cy="3209449"/>
          </a:xfrm>
          <a:prstGeom prst="rect">
            <a:avLst/>
          </a:prstGeom>
          <a:noFill/>
          <a:ln>
            <a:noFill/>
          </a:ln>
        </p:spPr>
      </p:pic>
      <p:pic>
        <p:nvPicPr>
          <p:cNvPr id="4" name="Image 5" descr="Résultat de recherche d'images pour &quot;orthopädie füsse gipsen&quot;">
            <a:hlinkClick r:id="rId6"/>
            <a:extLst>
              <a:ext uri="{FF2B5EF4-FFF2-40B4-BE49-F238E27FC236}">
                <a16:creationId xmlns:a16="http://schemas.microsoft.com/office/drawing/2014/main" id="{6F1F5318-8369-484E-BB3E-3A9D5E25544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3291" y="3604468"/>
            <a:ext cx="4345418" cy="3033981"/>
          </a:xfrm>
          <a:prstGeom prst="rect">
            <a:avLst/>
          </a:prstGeom>
          <a:noFill/>
          <a:ln>
            <a:noFill/>
          </a:ln>
        </p:spPr>
      </p:pic>
      <p:sp>
        <p:nvSpPr>
          <p:cNvPr id="5" name="Textfeld 4">
            <a:extLst>
              <a:ext uri="{FF2B5EF4-FFF2-40B4-BE49-F238E27FC236}">
                <a16:creationId xmlns:a16="http://schemas.microsoft.com/office/drawing/2014/main" id="{5148653A-599A-4195-9ED9-5BE30E6BF8DE}"/>
              </a:ext>
            </a:extLst>
          </p:cNvPr>
          <p:cNvSpPr txBox="1"/>
          <p:nvPr/>
        </p:nvSpPr>
        <p:spPr>
          <a:xfrm>
            <a:off x="899218" y="5121458"/>
            <a:ext cx="2321061" cy="430887"/>
          </a:xfrm>
          <a:prstGeom prst="rect">
            <a:avLst/>
          </a:prstGeom>
          <a:noFill/>
        </p:spPr>
        <p:txBody>
          <a:bodyPr wrap="square" rtlCol="0">
            <a:spAutoFit/>
          </a:bodyPr>
          <a:lstStyle/>
          <a:p>
            <a:r>
              <a:rPr lang="fr-FR" sz="2200">
                <a:latin typeface="Arial" panose="020B0604020202020204" pitchFamily="34" charset="0"/>
                <a:cs typeface="Arial" panose="020B0604020202020204" pitchFamily="34" charset="0"/>
              </a:rPr>
              <a:t>Prendre les mesures</a:t>
            </a:r>
          </a:p>
        </p:txBody>
      </p:sp>
    </p:spTree>
    <p:extLst>
      <p:ext uri="{BB962C8B-B14F-4D97-AF65-F5344CB8AC3E}">
        <p14:creationId xmlns:p14="http://schemas.microsoft.com/office/powerpoint/2010/main" val="850630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2D0E4-80B2-4AEE-80A2-5BA33EF844CB}"/>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3. Chaussure d’essai en matière thermoplastique transparente</a:t>
            </a:r>
          </a:p>
        </p:txBody>
      </p:sp>
      <p:sp>
        <p:nvSpPr>
          <p:cNvPr id="3" name="Inhaltsplatzhalter 2">
            <a:extLst>
              <a:ext uri="{FF2B5EF4-FFF2-40B4-BE49-F238E27FC236}">
                <a16:creationId xmlns:a16="http://schemas.microsoft.com/office/drawing/2014/main" id="{54EC3513-B4E4-42F3-BD1A-4743E9F5BAEE}"/>
              </a:ext>
            </a:extLst>
          </p:cNvPr>
          <p:cNvSpPr>
            <a:spLocks noGrp="1"/>
          </p:cNvSpPr>
          <p:nvPr>
            <p:ph idx="1"/>
          </p:nvPr>
        </p:nvSpPr>
        <p:spPr/>
        <p:txBody>
          <a:bodyPr/>
          <a:lstStyle/>
          <a:p>
            <a:pPr marL="0" indent="0">
              <a:buNone/>
            </a:pPr>
            <a:r>
              <a:rPr lang="fr-FR" sz="2200">
                <a:latin typeface="Arial" panose="020B0604020202020204" pitchFamily="34" charset="0"/>
                <a:cs typeface="Arial" panose="020B0604020202020204" pitchFamily="34" charset="0"/>
              </a:rPr>
              <a:t>Suivre les modifications, chausser peu les formes</a:t>
            </a:r>
          </a:p>
          <a:p>
            <a:pPr lvl="1"/>
            <a:r>
              <a:rPr lang="fr-FR" sz="2200">
                <a:latin typeface="Arial" panose="020B0604020202020204" pitchFamily="34" charset="0"/>
                <a:cs typeface="Arial" panose="020B0604020202020204" pitchFamily="34" charset="0"/>
              </a:rPr>
              <a:t>Comprendre la largeur, la position, la forme</a:t>
            </a:r>
          </a:p>
          <a:p>
            <a:pPr lvl="1"/>
            <a:r>
              <a:rPr lang="fr-FR" sz="2200">
                <a:latin typeface="Arial" panose="020B0604020202020204" pitchFamily="34" charset="0"/>
                <a:cs typeface="Arial" panose="020B0604020202020204" pitchFamily="34" charset="0"/>
              </a:rPr>
              <a:t>Marquer les zones délicates</a:t>
            </a:r>
          </a:p>
          <a:p>
            <a:pPr lvl="1"/>
            <a:r>
              <a:rPr lang="fr-FR" sz="2200">
                <a:latin typeface="Arial" panose="020B0604020202020204" pitchFamily="34" charset="0"/>
                <a:cs typeface="Arial" panose="020B0604020202020204" pitchFamily="34" charset="0"/>
              </a:rPr>
              <a:t>Comprendre la construction verticale</a:t>
            </a:r>
          </a:p>
          <a:p>
            <a:endParaRPr lang="de-CH" dirty="0"/>
          </a:p>
        </p:txBody>
      </p:sp>
      <p:pic>
        <p:nvPicPr>
          <p:cNvPr id="4" name="Image 3" descr="S:\Pieds et chaussures\atelier PEC\photo Arnaud\DSC_1072.jpg">
            <a:extLst>
              <a:ext uri="{FF2B5EF4-FFF2-40B4-BE49-F238E27FC236}">
                <a16:creationId xmlns:a16="http://schemas.microsoft.com/office/drawing/2014/main" id="{CDBA21D2-E1B1-403F-AB5F-EFA85603566D}"/>
              </a:ext>
            </a:extLst>
          </p:cNvPr>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689231" y="3453179"/>
            <a:ext cx="4337538" cy="2858721"/>
          </a:xfrm>
          <a:prstGeom prst="rect">
            <a:avLst/>
          </a:prstGeom>
          <a:noFill/>
          <a:ln>
            <a:noFill/>
          </a:ln>
          <a:extLst>
            <a:ext uri="{53640926-AAD7-44D8-BBD7-CCE9431645EC}">
              <a14:shadowObscured xmlns:a14="http://schemas.microsoft.com/office/drawing/2010/main"/>
            </a:ext>
          </a:extLst>
        </p:spPr>
      </p:pic>
      <p:pic>
        <p:nvPicPr>
          <p:cNvPr id="5" name="Image 4">
            <a:extLst>
              <a:ext uri="{FF2B5EF4-FFF2-40B4-BE49-F238E27FC236}">
                <a16:creationId xmlns:a16="http://schemas.microsoft.com/office/drawing/2014/main" id="{71C5CDEB-2EF3-423D-861F-B3311E7FC317}"/>
              </a:ext>
            </a:extLst>
          </p:cNvPr>
          <p:cNvPicPr/>
          <p:nvPr/>
        </p:nvPicPr>
        <p:blipFill rotWithShape="1">
          <a:blip r:embed="rId3" cstate="hqprint">
            <a:extLst>
              <a:ext uri="{28A0092B-C50C-407E-A947-70E740481C1C}">
                <a14:useLocalDpi xmlns:a14="http://schemas.microsoft.com/office/drawing/2010/main" val="0"/>
              </a:ext>
            </a:extLst>
          </a:blip>
          <a:srcRect l="3969" t="11525" r="9708" b="7101"/>
          <a:stretch/>
        </p:blipFill>
        <p:spPr bwMode="auto">
          <a:xfrm rot="5400000">
            <a:off x="8751796" y="1518657"/>
            <a:ext cx="3760299" cy="2111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2946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2D0E4-80B2-4AEE-80A2-5BA33EF844CB}"/>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4. Chaussure d'essayage en cuir</a:t>
            </a:r>
            <a:br>
              <a:rPr lang="fr-FR" b="1">
                <a:latin typeface="Arial" panose="020B0604020202020204" pitchFamily="34" charset="0"/>
                <a:cs typeface="Arial" panose="020B0604020202020204" pitchFamily="34" charset="0"/>
              </a:rPr>
            </a:br>
            <a:r>
              <a:rPr lang="fr-FR" sz="1400">
                <a:latin typeface="Arial" panose="020B0604020202020204" pitchFamily="34" charset="0"/>
                <a:cs typeface="Arial" panose="020B0604020202020204" pitchFamily="34" charset="0"/>
              </a:rPr>
              <a:t>Chaussure d'essayage en cuir, tige plus simple / avec et sans capitonnage et contreforts</a:t>
            </a:r>
            <a:br>
              <a:rPr lang="fr-FR" sz="1800">
                <a:latin typeface="Arial" panose="020B0604020202020204" pitchFamily="34" charset="0"/>
                <a:cs typeface="Arial" panose="020B0604020202020204" pitchFamily="34" charset="0"/>
              </a:rPr>
            </a:br>
            <a:endParaRPr lang="fr-FR" sz="180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4EC3513-B4E4-42F3-BD1A-4743E9F5BAEE}"/>
              </a:ext>
            </a:extLst>
          </p:cNvPr>
          <p:cNvSpPr>
            <a:spLocks noGrp="1"/>
          </p:cNvSpPr>
          <p:nvPr>
            <p:ph idx="1"/>
          </p:nvPr>
        </p:nvSpPr>
        <p:spPr>
          <a:xfrm>
            <a:off x="838200" y="1782417"/>
            <a:ext cx="9084238" cy="4710458"/>
          </a:xfrm>
        </p:spPr>
        <p:txBody>
          <a:bodyPr>
            <a:noAutofit/>
          </a:bodyPr>
          <a:lstStyle/>
          <a:p>
            <a:pPr marL="0" indent="0">
              <a:buNone/>
            </a:pPr>
            <a:r>
              <a:rPr lang="fr-FR" sz="2200" dirty="0">
                <a:latin typeface="Arial" panose="020B0604020202020204" pitchFamily="34" charset="0"/>
                <a:cs typeface="Arial" panose="020B0604020202020204" pitchFamily="34" charset="0"/>
              </a:rPr>
              <a:t>-  Contrôle du lit du pied		</a:t>
            </a:r>
          </a:p>
          <a:p>
            <a:pPr>
              <a:buFontTx/>
              <a:buChar char="-"/>
            </a:pPr>
            <a:r>
              <a:rPr lang="fr-FR" sz="2200" dirty="0">
                <a:latin typeface="Arial" panose="020B0604020202020204" pitchFamily="34" charset="0"/>
                <a:cs typeface="Arial" panose="020B0604020202020204" pitchFamily="34" charset="0"/>
              </a:rPr>
              <a:t>Faire se lever et questionner sur la pronation/supination,</a:t>
            </a:r>
            <a:br>
              <a:rPr lang="fr-FR" sz="2200" dirty="0">
                <a:latin typeface="Arial" panose="020B0604020202020204" pitchFamily="34" charset="0"/>
                <a:cs typeface="Arial" panose="020B0604020202020204" pitchFamily="34" charset="0"/>
              </a:rPr>
            </a:br>
            <a:r>
              <a:rPr lang="fr-FR" sz="2200" dirty="0">
                <a:latin typeface="Arial" panose="020B0604020202020204" pitchFamily="34" charset="0"/>
                <a:cs typeface="Arial" panose="020B0604020202020204" pitchFamily="34" charset="0"/>
              </a:rPr>
              <a:t>la hauteur des talons, le raccourcissement de jambe,</a:t>
            </a:r>
            <a:br>
              <a:rPr lang="fr-FR" sz="2200" dirty="0">
                <a:latin typeface="Arial" panose="020B0604020202020204" pitchFamily="34" charset="0"/>
                <a:cs typeface="Arial" panose="020B0604020202020204" pitchFamily="34" charset="0"/>
              </a:rPr>
            </a:br>
            <a:r>
              <a:rPr lang="fr-FR" sz="2200" dirty="0">
                <a:latin typeface="Arial" panose="020B0604020202020204" pitchFamily="34" charset="0"/>
                <a:cs typeface="Arial" panose="020B0604020202020204" pitchFamily="34" charset="0"/>
              </a:rPr>
              <a:t>les points de pression</a:t>
            </a:r>
          </a:p>
          <a:p>
            <a:pPr marL="0" indent="0">
              <a:buNone/>
            </a:pPr>
            <a:r>
              <a:rPr lang="fr-FR" sz="2200" dirty="0">
                <a:latin typeface="Arial" panose="020B0604020202020204" pitchFamily="34" charset="0"/>
                <a:cs typeface="Arial" panose="020B0604020202020204" pitchFamily="34" charset="0"/>
              </a:rPr>
              <a:t>-  Évent. correction immédiate	</a:t>
            </a:r>
          </a:p>
          <a:p>
            <a:pPr>
              <a:buFontTx/>
              <a:buChar char="-"/>
            </a:pPr>
            <a:r>
              <a:rPr lang="fr-FR" sz="2200" dirty="0">
                <a:latin typeface="Arial" panose="020B0604020202020204" pitchFamily="34" charset="0"/>
                <a:cs typeface="Arial" panose="020B0604020202020204" pitchFamily="34" charset="0"/>
              </a:rPr>
              <a:t>Essai de marche; observer le début, le déroulement et éventuellement faire des marques, la dynamique, le drapé, la statique et le bien-être du client</a:t>
            </a:r>
          </a:p>
          <a:p>
            <a:pPr marL="0" indent="0">
              <a:buNone/>
            </a:pPr>
            <a:r>
              <a:rPr lang="fr-FR" sz="2200" dirty="0">
                <a:latin typeface="Arial" panose="020B0604020202020204" pitchFamily="34" charset="0"/>
                <a:cs typeface="Arial" panose="020B0604020202020204" pitchFamily="34" charset="0"/>
              </a:rPr>
              <a:t>-  Évent. correction et nouvel essayage</a:t>
            </a:r>
          </a:p>
          <a:p>
            <a:pPr>
              <a:buFontTx/>
              <a:buChar char="-"/>
            </a:pPr>
            <a:r>
              <a:rPr lang="fr-FR" sz="2200" dirty="0">
                <a:latin typeface="Arial" panose="020B0604020202020204" pitchFamily="34" charset="0"/>
                <a:cs typeface="Arial" panose="020B0604020202020204" pitchFamily="34" charset="0"/>
              </a:rPr>
              <a:t>Resserrer le laçage en position debout et marquer, tout comme évent. aussi les plis, les rapports de volume, le bout et les contreforts</a:t>
            </a:r>
          </a:p>
          <a:p>
            <a:pPr>
              <a:buFontTx/>
              <a:buChar char="-"/>
            </a:pPr>
            <a:r>
              <a:rPr lang="fr-FR" sz="2200" dirty="0">
                <a:latin typeface="Arial" panose="020B0604020202020204" pitchFamily="34" charset="0"/>
                <a:cs typeface="Arial" panose="020B0604020202020204" pitchFamily="34" charset="0"/>
              </a:rPr>
              <a:t>Retirer les chaussures et discuter du modèle, de la couleur, de la structure du fond...</a:t>
            </a:r>
          </a:p>
          <a:p>
            <a:pPr marL="0" indent="0">
              <a:buNone/>
            </a:pPr>
            <a:endParaRPr lang="de-CH" sz="2200" dirty="0"/>
          </a:p>
        </p:txBody>
      </p:sp>
      <p:pic>
        <p:nvPicPr>
          <p:cNvPr id="4" name="Image 2" descr="S:\Pieds et chaussures\photo 2014\Zufferey Sylviane chausson interne dt\Photos chaussures + chausson maîtrise YT\essayage plastique et cuir\DSC00368.jpg">
            <a:extLst>
              <a:ext uri="{FF2B5EF4-FFF2-40B4-BE49-F238E27FC236}">
                <a16:creationId xmlns:a16="http://schemas.microsoft.com/office/drawing/2014/main" id="{ADFBF458-C393-4D54-A878-7C9FED217BE4}"/>
              </a:ext>
            </a:extLst>
          </p:cNvPr>
          <p:cNvPicPr/>
          <p:nvPr/>
        </p:nvPicPr>
        <p:blipFill rotWithShape="1">
          <a:blip r:embed="rId2" cstate="hqprint">
            <a:extLst>
              <a:ext uri="{28A0092B-C50C-407E-A947-70E740481C1C}">
                <a14:useLocalDpi xmlns:a14="http://schemas.microsoft.com/office/drawing/2010/main" val="0"/>
              </a:ext>
            </a:extLst>
          </a:blip>
          <a:srcRect/>
          <a:stretch/>
        </p:blipFill>
        <p:spPr bwMode="auto">
          <a:xfrm>
            <a:off x="8627165" y="365125"/>
            <a:ext cx="3246783" cy="31332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839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527D9-6AA5-4B39-B2D2-6301FFEA4446}"/>
              </a:ext>
            </a:extLst>
          </p:cNvPr>
          <p:cNvSpPr>
            <a:spLocks noGrp="1"/>
          </p:cNvSpPr>
          <p:nvPr>
            <p:ph type="title"/>
          </p:nvPr>
        </p:nvSpPr>
        <p:spPr/>
        <p:txBody>
          <a:bodyPr/>
          <a:lstStyle/>
          <a:p>
            <a:pPr algn="ctr"/>
            <a:r>
              <a:rPr lang="fr-FR" b="1">
                <a:latin typeface="Arial" panose="020B0604020202020204" pitchFamily="34" charset="0"/>
                <a:cs typeface="Arial" panose="020B0604020202020204" pitchFamily="34" charset="0"/>
              </a:rPr>
              <a:t>Condition préalable pour le cours</a:t>
            </a:r>
          </a:p>
        </p:txBody>
      </p:sp>
      <p:sp>
        <p:nvSpPr>
          <p:cNvPr id="3" name="Inhaltsplatzhalter 2">
            <a:extLst>
              <a:ext uri="{FF2B5EF4-FFF2-40B4-BE49-F238E27FC236}">
                <a16:creationId xmlns:a16="http://schemas.microsoft.com/office/drawing/2014/main" id="{E4DB945F-8807-4913-945E-472533C881DF}"/>
              </a:ext>
            </a:extLst>
          </p:cNvPr>
          <p:cNvSpPr>
            <a:spLocks noGrp="1"/>
          </p:cNvSpPr>
          <p:nvPr>
            <p:ph idx="1"/>
          </p:nvPr>
        </p:nvSpPr>
        <p:spPr>
          <a:xfrm>
            <a:off x="838200" y="2541242"/>
            <a:ext cx="10515600" cy="3634271"/>
          </a:xfrm>
        </p:spPr>
        <p:txBody>
          <a:bodyPr>
            <a:normAutofit/>
          </a:bodyPr>
          <a:lstStyle/>
          <a:p>
            <a:r>
              <a:rPr lang="fr-FR" sz="2200">
                <a:latin typeface="Arial" panose="020B0604020202020204" pitchFamily="34" charset="0"/>
                <a:cs typeface="Arial" panose="020B0604020202020204" pitchFamily="34" charset="0"/>
              </a:rPr>
              <a:t>Ce cours commence après la confection de l’échantillon en matière thermoplastique transparente et de l’échantillon en cuir</a:t>
            </a:r>
          </a:p>
          <a:p>
            <a:r>
              <a:rPr lang="fr-FR" sz="2200">
                <a:latin typeface="Arial" panose="020B0604020202020204" pitchFamily="34" charset="0"/>
                <a:cs typeface="Arial" panose="020B0604020202020204" pitchFamily="34" charset="0"/>
              </a:rPr>
              <a:t>De l’avis d’un directeur d’atelier (sans plâtres, constats, fournitures, etc.)</a:t>
            </a:r>
          </a:p>
          <a:p>
            <a:r>
              <a:rPr lang="fr-FR" sz="2200">
                <a:latin typeface="Arial" panose="020B0604020202020204" pitchFamily="34" charset="0"/>
                <a:cs typeface="Arial" panose="020B0604020202020204" pitchFamily="34" charset="0"/>
              </a:rPr>
              <a:t>Uniquement de petites corrections par le chef d’atelier, les plus importantes par l’OSM (ce n'est pas un sujet ici)</a:t>
            </a:r>
          </a:p>
          <a:p>
            <a:r>
              <a:rPr lang="fr-FR" sz="2200">
                <a:latin typeface="Arial" panose="020B0604020202020204" pitchFamily="34" charset="0"/>
                <a:cs typeface="Arial" panose="020B0604020202020204" pitchFamily="34" charset="0"/>
              </a:rPr>
              <a:t>Répétition de la théorie sur les contreforts et les formes de cambrure et sur leur influence sur la chaussure sur mesure, ainsi que sur les possibilités et tâches de la chaussure sur mesure.</a:t>
            </a:r>
          </a:p>
          <a:p>
            <a:endParaRPr lang="de-CH" dirty="0"/>
          </a:p>
        </p:txBody>
      </p:sp>
    </p:spTree>
    <p:extLst>
      <p:ext uri="{BB962C8B-B14F-4D97-AF65-F5344CB8AC3E}">
        <p14:creationId xmlns:p14="http://schemas.microsoft.com/office/powerpoint/2010/main" val="746225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998E065-4A60-40BC-AB16-ECCC01BD3444}"/>
              </a:ext>
            </a:extLst>
          </p:cNvPr>
          <p:cNvSpPr>
            <a:spLocks noGrp="1" noChangeArrowheads="1"/>
          </p:cNvSpPr>
          <p:nvPr>
            <p:ph idx="1"/>
          </p:nvPr>
        </p:nvSpPr>
        <p:spPr bwMode="auto">
          <a:xfrm>
            <a:off x="812342" y="674402"/>
            <a:ext cx="10319484"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1" i="0" u="none" strike="noStrike" cap="none" normalizeH="0" baseline="0" dirty="0">
                <a:ln>
                  <a:noFill/>
                </a:ln>
                <a:solidFill>
                  <a:schemeClr val="tx1"/>
                </a:solidFill>
                <a:latin typeface="Arial" panose="020B0604020202020204" pitchFamily="34" charset="0"/>
                <a:cs typeface="Arial" panose="020B0604020202020204" pitchFamily="34" charset="0"/>
              </a:rPr>
              <a:t>Les chaussures d'essayage en cuir permettent le </a:t>
            </a:r>
            <a:r>
              <a:rPr kumimoji="0" lang="fr-FR" sz="2200" b="1" i="0" u="none" strike="noStrike" cap="none" normalizeH="0" baseline="0" dirty="0">
                <a:ln>
                  <a:noFill/>
                </a:ln>
                <a:solidFill>
                  <a:srgbClr val="FF0000"/>
                </a:solidFill>
                <a:latin typeface="Arial" panose="020B0604020202020204" pitchFamily="34" charset="0"/>
                <a:cs typeface="Arial" panose="020B0604020202020204" pitchFamily="34" charset="0"/>
              </a:rPr>
              <a:t>contrôle de la dynamique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Une chaussure d’essayage en cuir permet: </a:t>
            </a:r>
          </a:p>
          <a:p>
            <a:pPr marL="0" marR="0" lvl="0" indent="0" algn="l" defTabSz="914400" rtl="0" eaLnBrk="0" fontAlgn="base" latinLnBrk="0" hangingPunct="0">
              <a:lnSpc>
                <a:spcPct val="100000"/>
              </a:lnSpc>
              <a:spcBef>
                <a:spcPct val="0"/>
              </a:spcBef>
              <a:spcAft>
                <a:spcPct val="0"/>
              </a:spcAft>
              <a:buClrTx/>
              <a:buSzTx/>
              <a:buFontTx/>
              <a:buNone/>
              <a:tabLst/>
            </a:pPr>
            <a:r>
              <a:rPr lang="fr-FR" sz="2200" dirty="0">
                <a:latin typeface="Arial" panose="020B0604020202020204" pitchFamily="34" charset="0"/>
                <a:cs typeface="Arial" panose="020B0604020202020204" pitchFamily="34" charset="0"/>
              </a:rPr>
              <a:t>- de contrôler la démarche, pour voir si la dynamique est suffisante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 de vérifier si les corrections orthopédiques fonctionnent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 de s’assurer que les éléments de stabilisation suffisent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 de faire un test / contrôle sur une heure ou éventuellement  </a:t>
            </a:r>
          </a:p>
          <a:p>
            <a:pPr marL="0" marR="0" lvl="0" indent="0" algn="l" defTabSz="914400" rtl="0" eaLnBrk="0" fontAlgn="base" latinLnBrk="0" hangingPunct="0">
              <a:lnSpc>
                <a:spcPct val="100000"/>
              </a:lnSpc>
              <a:spcBef>
                <a:spcPct val="0"/>
              </a:spcBef>
              <a:spcAft>
                <a:spcPct val="0"/>
              </a:spcAft>
              <a:buClrTx/>
              <a:buSzTx/>
              <a:buFontTx/>
              <a:buNone/>
              <a:tabLst/>
            </a:pPr>
            <a:r>
              <a:rPr lang="fr-FR" sz="2200" dirty="0">
                <a:latin typeface="Arial" panose="020B0604020202020204" pitchFamily="34" charset="0"/>
                <a:cs typeface="Arial" panose="020B0604020202020204" pitchFamily="34" charset="0"/>
              </a:rPr>
              <a:t>  </a:t>
            </a: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sur plusieurs jours</a:t>
            </a:r>
          </a:p>
          <a:p>
            <a:pPr marL="0" indent="0" eaLnBrk="0" fontAlgn="base" hangingPunct="0">
              <a:lnSpc>
                <a:spcPct val="100000"/>
              </a:lnSpc>
              <a:spcBef>
                <a:spcPct val="0"/>
              </a:spcBef>
              <a:spcAft>
                <a:spcPct val="0"/>
              </a:spcAft>
              <a:buNone/>
            </a:pPr>
            <a:r>
              <a:rPr lang="fr-FR" sz="2200" dirty="0">
                <a:solidFill>
                  <a:srgbClr val="FF0000"/>
                </a:solidFill>
                <a:latin typeface="Arial" panose="020B0604020202020204" pitchFamily="34" charset="0"/>
                <a:cs typeface="Arial" panose="020B0604020202020204" pitchFamily="34" charset="0"/>
              </a:rPr>
              <a:t>			</a:t>
            </a:r>
          </a:p>
          <a:p>
            <a:pPr marL="0" indent="0" eaLnBrk="0" fontAlgn="base" hangingPunct="0">
              <a:lnSpc>
                <a:spcPct val="100000"/>
              </a:lnSpc>
              <a:spcBef>
                <a:spcPct val="0"/>
              </a:spcBef>
              <a:spcAft>
                <a:spcPct val="0"/>
              </a:spcAft>
              <a:buNone/>
            </a:pPr>
            <a:r>
              <a:rPr lang="fr-FR" sz="2200" b="1" dirty="0">
                <a:solidFill>
                  <a:srgbClr val="FF0000"/>
                </a:solidFill>
                <a:latin typeface="Arial" panose="020B0604020202020204" pitchFamily="34" charset="0"/>
                <a:cs typeface="Arial" panose="020B0604020202020204" pitchFamily="34" charset="0"/>
              </a:rPr>
              <a:t>			Comprendre la structure verticale!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Au besoin, les éléments sont immédiatement améliorés, comme par ex. </a:t>
            </a:r>
          </a:p>
          <a:p>
            <a:pPr marR="0" lvl="0" algn="l" defTabSz="914400" rtl="0" eaLnBrk="0" fontAlgn="base" latinLnBrk="0" hangingPunct="0">
              <a:lnSpc>
                <a:spcPct val="100000"/>
              </a:lnSpc>
              <a:spcBef>
                <a:spcPct val="0"/>
              </a:spcBef>
              <a:spcAft>
                <a:spcPct val="0"/>
              </a:spcAft>
              <a:buClrTx/>
              <a:buSzTx/>
              <a:buFontTx/>
              <a:buChar char="-"/>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le lit du pied, les capitonnages, les contreforts</a:t>
            </a:r>
          </a:p>
          <a:p>
            <a:pPr marR="0" lvl="0" algn="l" defTabSz="914400" rtl="0" eaLnBrk="0" fontAlgn="base" latinLnBrk="0" hangingPunct="0">
              <a:lnSpc>
                <a:spcPct val="100000"/>
              </a:lnSpc>
              <a:spcBef>
                <a:spcPct val="0"/>
              </a:spcBef>
              <a:spcAft>
                <a:spcPct val="0"/>
              </a:spcAft>
              <a:buClrTx/>
              <a:buSzTx/>
              <a:buFontTx/>
              <a:buChar char="-"/>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la forme </a:t>
            </a:r>
          </a:p>
          <a:p>
            <a:pPr marR="0" lvl="0" algn="l" defTabSz="914400" rtl="0" eaLnBrk="0" fontAlgn="base" latinLnBrk="0" hangingPunct="0">
              <a:lnSpc>
                <a:spcPct val="100000"/>
              </a:lnSpc>
              <a:spcBef>
                <a:spcPct val="0"/>
              </a:spcBef>
              <a:spcAft>
                <a:spcPct val="0"/>
              </a:spcAft>
              <a:buClrTx/>
              <a:buSzTx/>
              <a:buFontTx/>
              <a:buChar char="-"/>
              <a:tabLst/>
            </a:pPr>
            <a:r>
              <a:rPr lang="fr-FR" sz="2200" dirty="0">
                <a:latin typeface="Arial" panose="020B0604020202020204" pitchFamily="34" charset="0"/>
                <a:cs typeface="Arial" panose="020B0604020202020204" pitchFamily="34" charset="0"/>
              </a:rPr>
              <a:t>les problèmes d’appui</a:t>
            </a:r>
          </a:p>
          <a:p>
            <a:pPr marR="0" lvl="0" algn="l" defTabSz="914400" rtl="0" eaLnBrk="0" fontAlgn="base" latinLnBrk="0" hangingPunct="0">
              <a:lnSpc>
                <a:spcPct val="100000"/>
              </a:lnSpc>
              <a:spcBef>
                <a:spcPct val="0"/>
              </a:spcBef>
              <a:spcAft>
                <a:spcPct val="0"/>
              </a:spcAft>
              <a:buClrTx/>
              <a:buSzTx/>
              <a:buFontTx/>
              <a:buChar char="-"/>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etc. .... </a:t>
            </a:r>
          </a:p>
        </p:txBody>
      </p:sp>
    </p:spTree>
    <p:extLst>
      <p:ext uri="{BB962C8B-B14F-4D97-AF65-F5344CB8AC3E}">
        <p14:creationId xmlns:p14="http://schemas.microsoft.com/office/powerpoint/2010/main" val="1143576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AF551-954F-4715-B047-66238D29F074}"/>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5. Construction du lit</a:t>
            </a:r>
          </a:p>
        </p:txBody>
      </p:sp>
      <p:sp>
        <p:nvSpPr>
          <p:cNvPr id="3" name="Inhaltsplatzhalter 2">
            <a:extLst>
              <a:ext uri="{FF2B5EF4-FFF2-40B4-BE49-F238E27FC236}">
                <a16:creationId xmlns:a16="http://schemas.microsoft.com/office/drawing/2014/main" id="{C3DB5C18-55F7-4D4D-A171-A06A27EF1BEE}"/>
              </a:ext>
            </a:extLst>
          </p:cNvPr>
          <p:cNvSpPr>
            <a:spLocks noGrp="1"/>
          </p:cNvSpPr>
          <p:nvPr>
            <p:ph idx="1"/>
          </p:nvPr>
        </p:nvSpPr>
        <p:spPr>
          <a:xfrm>
            <a:off x="838200" y="1825625"/>
            <a:ext cx="7285383" cy="4351338"/>
          </a:xfrm>
        </p:spPr>
        <p:txBody>
          <a:bodyPr>
            <a:noAutofit/>
          </a:bodyPr>
          <a:lstStyle/>
          <a:p>
            <a:pPr marL="0" indent="0">
              <a:buNone/>
            </a:pPr>
            <a:r>
              <a:rPr lang="fr-FR" sz="2200" dirty="0">
                <a:latin typeface="Arial" panose="020B0604020202020204" pitchFamily="34" charset="0"/>
                <a:cs typeface="Arial" panose="020B0604020202020204" pitchFamily="34" charset="0"/>
              </a:rPr>
              <a:t>Le lit doit donner à la forme un bel aspect </a:t>
            </a:r>
          </a:p>
          <a:p>
            <a:pPr marL="0" indent="0">
              <a:buNone/>
            </a:pPr>
            <a:r>
              <a:rPr lang="fr-FR" sz="2200" dirty="0">
                <a:latin typeface="Arial" panose="020B0604020202020204" pitchFamily="34" charset="0"/>
                <a:cs typeface="Arial" panose="020B0604020202020204" pitchFamily="34" charset="0"/>
              </a:rPr>
              <a:t>fonctionnel et cosmétique Bien évidemment, </a:t>
            </a:r>
          </a:p>
          <a:p>
            <a:pPr marL="0" indent="0">
              <a:buNone/>
            </a:pPr>
            <a:r>
              <a:rPr lang="fr-FR" sz="2200" dirty="0">
                <a:latin typeface="Arial" panose="020B0604020202020204" pitchFamily="34" charset="0"/>
                <a:cs typeface="Arial" panose="020B0604020202020204" pitchFamily="34" charset="0"/>
              </a:rPr>
              <a:t>il faut se baser sur les chaussures de confection. </a:t>
            </a:r>
          </a:p>
          <a:p>
            <a:pPr marL="0" indent="0">
              <a:buNone/>
            </a:pPr>
            <a:endParaRPr lang="de-CH" sz="2200" dirty="0">
              <a:latin typeface="Arial" panose="020B0604020202020204" pitchFamily="34" charset="0"/>
              <a:cs typeface="Arial" panose="020B0604020202020204" pitchFamily="34" charset="0"/>
            </a:endParaRPr>
          </a:p>
          <a:p>
            <a:pPr marL="0" indent="0">
              <a:buNone/>
            </a:pPr>
            <a:r>
              <a:rPr lang="fr-FR" sz="2200" b="1" dirty="0">
                <a:latin typeface="Arial" panose="020B0604020202020204" pitchFamily="34" charset="0"/>
                <a:cs typeface="Arial" panose="020B0604020202020204" pitchFamily="34" charset="0"/>
              </a:rPr>
              <a:t>Ce qui est décisif dans la technique orthopédique, c’est la</a:t>
            </a:r>
          </a:p>
          <a:p>
            <a:pPr marL="0" indent="0">
              <a:buNone/>
            </a:pPr>
            <a:r>
              <a:rPr lang="fr-FR" sz="2200" b="1" dirty="0">
                <a:latin typeface="Arial" panose="020B0604020202020204" pitchFamily="34" charset="0"/>
                <a:cs typeface="Arial" panose="020B0604020202020204" pitchFamily="34" charset="0"/>
              </a:rPr>
              <a:t> 			</a:t>
            </a:r>
            <a:r>
              <a:rPr lang="fr-FR" sz="2200" b="1" dirty="0">
                <a:solidFill>
                  <a:srgbClr val="FF0000"/>
                </a:solidFill>
                <a:latin typeface="Arial" panose="020B0604020202020204" pitchFamily="34" charset="0"/>
                <a:cs typeface="Arial" panose="020B0604020202020204" pitchFamily="34" charset="0"/>
              </a:rPr>
              <a:t>verticalité!</a:t>
            </a:r>
          </a:p>
          <a:p>
            <a:pPr marL="0" indent="0">
              <a:buNone/>
            </a:pPr>
            <a:endParaRPr lang="de-CH" sz="2200" dirty="0">
              <a:latin typeface="Arial" panose="020B0604020202020204" pitchFamily="34" charset="0"/>
              <a:cs typeface="Arial" panose="020B0604020202020204" pitchFamily="34" charset="0"/>
            </a:endParaRPr>
          </a:p>
          <a:p>
            <a:pPr marL="0" indent="0">
              <a:buNone/>
            </a:pPr>
            <a:r>
              <a:rPr lang="fr-FR" sz="2200" dirty="0">
                <a:latin typeface="Arial" panose="020B0604020202020204" pitchFamily="34" charset="0"/>
                <a:cs typeface="Arial" panose="020B0604020202020204" pitchFamily="34" charset="0"/>
              </a:rPr>
              <a:t>Le ressort du talon, la ligne, le relèvement de la pointe,</a:t>
            </a:r>
          </a:p>
          <a:p>
            <a:pPr marL="0" indent="0">
              <a:buNone/>
            </a:pPr>
            <a:r>
              <a:rPr lang="fr-FR" sz="2200" dirty="0">
                <a:latin typeface="Arial" panose="020B0604020202020204" pitchFamily="34" charset="0"/>
                <a:cs typeface="Arial" panose="020B0604020202020204" pitchFamily="34" charset="0"/>
              </a:rPr>
              <a:t>seulement aussi épais que nécessaire, lit de travail, lit </a:t>
            </a:r>
          </a:p>
          <a:p>
            <a:pPr marL="0" indent="0">
              <a:buNone/>
            </a:pPr>
            <a:r>
              <a:rPr lang="fr-FR" sz="2200" dirty="0">
                <a:latin typeface="Arial" panose="020B0604020202020204" pitchFamily="34" charset="0"/>
                <a:cs typeface="Arial" panose="020B0604020202020204" pitchFamily="34" charset="0"/>
              </a:rPr>
              <a:t>souple, etc.</a:t>
            </a:r>
          </a:p>
        </p:txBody>
      </p:sp>
      <p:pic>
        <p:nvPicPr>
          <p:cNvPr id="4" name="Espace réservé du contenu 3">
            <a:extLst>
              <a:ext uri="{FF2B5EF4-FFF2-40B4-BE49-F238E27FC236}">
                <a16:creationId xmlns:a16="http://schemas.microsoft.com/office/drawing/2014/main" id="{631689BF-835A-4617-ABF1-4ECB401028F4}"/>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2192" y="681037"/>
            <a:ext cx="3232973" cy="5811838"/>
          </a:xfrm>
          <a:prstGeom prst="rect">
            <a:avLst/>
          </a:prstGeom>
          <a:noFill/>
          <a:ln>
            <a:noFill/>
          </a:ln>
        </p:spPr>
      </p:pic>
    </p:spTree>
    <p:extLst>
      <p:ext uri="{BB962C8B-B14F-4D97-AF65-F5344CB8AC3E}">
        <p14:creationId xmlns:p14="http://schemas.microsoft.com/office/powerpoint/2010/main" val="1171781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1" descr="Résultat de recherche d'images pour &quot;genua valga&quot;">
            <a:hlinkClick r:id="rId2"/>
            <a:extLst>
              <a:ext uri="{FF2B5EF4-FFF2-40B4-BE49-F238E27FC236}">
                <a16:creationId xmlns:a16="http://schemas.microsoft.com/office/drawing/2014/main" id="{4602593C-22F5-46D0-8BEF-23A6805C3D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5758" y="264101"/>
            <a:ext cx="3383367" cy="3164898"/>
          </a:xfrm>
          <a:prstGeom prst="rect">
            <a:avLst/>
          </a:prstGeom>
          <a:noFill/>
          <a:ln>
            <a:noFill/>
          </a:ln>
        </p:spPr>
      </p:pic>
      <p:pic>
        <p:nvPicPr>
          <p:cNvPr id="4" name="Image 22" descr="Résultat de recherche d'images pour &quot;pied bot&quot;">
            <a:hlinkClick r:id="rId4"/>
            <a:extLst>
              <a:ext uri="{FF2B5EF4-FFF2-40B4-BE49-F238E27FC236}">
                <a16:creationId xmlns:a16="http://schemas.microsoft.com/office/drawing/2014/main" id="{661B78F9-8934-4E9F-88E8-21EC6EB89E8F}"/>
              </a:ext>
            </a:extLst>
          </p:cNvPr>
          <p:cNvPicPr/>
          <p:nvPr/>
        </p:nvPicPr>
        <p:blipFill rotWithShape="1">
          <a:blip r:embed="rId5" cstate="hqprint">
            <a:extLst>
              <a:ext uri="{28A0092B-C50C-407E-A947-70E740481C1C}">
                <a14:useLocalDpi xmlns:a14="http://schemas.microsoft.com/office/drawing/2010/main" val="0"/>
              </a:ext>
            </a:extLst>
          </a:blip>
          <a:srcRect/>
          <a:stretch/>
        </p:blipFill>
        <p:spPr bwMode="auto">
          <a:xfrm>
            <a:off x="832441" y="4238221"/>
            <a:ext cx="1905000" cy="2106295"/>
          </a:xfrm>
          <a:prstGeom prst="rect">
            <a:avLst/>
          </a:prstGeom>
          <a:noFill/>
          <a:ln>
            <a:noFill/>
          </a:ln>
          <a:extLst>
            <a:ext uri="{53640926-AAD7-44D8-BBD7-CCE9431645EC}">
              <a14:shadowObscured xmlns:a14="http://schemas.microsoft.com/office/drawing/2010/main"/>
            </a:ext>
          </a:extLst>
        </p:spPr>
      </p:pic>
      <p:pic>
        <p:nvPicPr>
          <p:cNvPr id="5" name="Image 17" descr="S:\Pieds et chaussures\photo 2014\Zufferey Sylviane chausson interne dt\Photos chaussures + chausson maîtrise YT\essayage plastique et cuir\DSC00346.JPG">
            <a:extLst>
              <a:ext uri="{FF2B5EF4-FFF2-40B4-BE49-F238E27FC236}">
                <a16:creationId xmlns:a16="http://schemas.microsoft.com/office/drawing/2014/main" id="{90B5FBD3-7F95-4F41-AA42-B6DEE4533519}"/>
              </a:ext>
            </a:extLst>
          </p:cNvPr>
          <p:cNvPicPr/>
          <p:nvPr/>
        </p:nvPicPr>
        <p:blipFill rotWithShape="1">
          <a:blip r:embed="rId6" cstate="hqprint">
            <a:extLst>
              <a:ext uri="{28A0092B-C50C-407E-A947-70E740481C1C}">
                <a14:useLocalDpi xmlns:a14="http://schemas.microsoft.com/office/drawing/2010/main" val="0"/>
              </a:ext>
            </a:extLst>
          </a:blip>
          <a:srcRect/>
          <a:stretch/>
        </p:blipFill>
        <p:spPr bwMode="auto">
          <a:xfrm>
            <a:off x="8688532" y="1011812"/>
            <a:ext cx="3212523" cy="4862080"/>
          </a:xfrm>
          <a:prstGeom prst="rect">
            <a:avLst/>
          </a:prstGeom>
          <a:noFill/>
          <a:ln>
            <a:noFill/>
          </a:ln>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E7CB34B3-1E6C-4332-B8D8-61DB440EFA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7383" y="468437"/>
            <a:ext cx="2995494" cy="5921123"/>
          </a:xfrm>
          <a:prstGeom prst="rect">
            <a:avLst/>
          </a:prstGeom>
        </p:spPr>
      </p:pic>
    </p:spTree>
    <p:extLst>
      <p:ext uri="{BB962C8B-B14F-4D97-AF65-F5344CB8AC3E}">
        <p14:creationId xmlns:p14="http://schemas.microsoft.com/office/powerpoint/2010/main" val="3802158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3C25508-C0A1-4E9B-BB3E-13074C6E6619}"/>
              </a:ext>
            </a:extLst>
          </p:cNvPr>
          <p:cNvSpPr>
            <a:spLocks noGrp="1"/>
          </p:cNvSpPr>
          <p:nvPr>
            <p:ph idx="1"/>
          </p:nvPr>
        </p:nvSpPr>
        <p:spPr>
          <a:xfrm>
            <a:off x="1315277" y="1095375"/>
            <a:ext cx="7682948" cy="4667250"/>
          </a:xfrm>
        </p:spPr>
        <p:txBody>
          <a:bodyPr>
            <a:noAutofit/>
          </a:bodyPr>
          <a:lstStyle/>
          <a:p>
            <a:pPr marL="0" indent="0">
              <a:buNone/>
            </a:pPr>
            <a:r>
              <a:rPr lang="fr-FR" sz="2200" u="sng">
                <a:latin typeface="Arial" panose="020B0604020202020204" pitchFamily="34" charset="0"/>
                <a:cs typeface="Arial" panose="020B0604020202020204" pitchFamily="34" charset="0"/>
              </a:rPr>
              <a:t>Matériaux:</a:t>
            </a:r>
          </a:p>
          <a:p>
            <a:r>
              <a:rPr lang="fr-FR" sz="2200">
                <a:latin typeface="Arial" panose="020B0604020202020204" pitchFamily="34" charset="0"/>
                <a:cs typeface="Arial" panose="020B0604020202020204" pitchFamily="34" charset="0"/>
              </a:rPr>
              <a:t>Tepp 2</a:t>
            </a:r>
          </a:p>
          <a:p>
            <a:r>
              <a:rPr lang="fr-FR" sz="2200">
                <a:latin typeface="Arial" panose="020B0604020202020204" pitchFamily="34" charset="0"/>
                <a:cs typeface="Arial" panose="020B0604020202020204" pitchFamily="34" charset="0"/>
              </a:rPr>
              <a:t>Microcellulaire</a:t>
            </a:r>
          </a:p>
          <a:p>
            <a:r>
              <a:rPr lang="fr-FR" sz="2200">
                <a:latin typeface="Arial" panose="020B0604020202020204" pitchFamily="34" charset="0"/>
                <a:cs typeface="Arial" panose="020B0604020202020204" pitchFamily="34" charset="0"/>
              </a:rPr>
              <a:t>Liège</a:t>
            </a:r>
          </a:p>
          <a:p>
            <a:r>
              <a:rPr lang="fr-FR" sz="2200">
                <a:latin typeface="Arial" panose="020B0604020202020204" pitchFamily="34" charset="0"/>
                <a:cs typeface="Arial" panose="020B0604020202020204" pitchFamily="34" charset="0"/>
              </a:rPr>
              <a:t>EVA de 20 – 80 Shore</a:t>
            </a:r>
          </a:p>
          <a:p>
            <a:r>
              <a:rPr lang="fr-FR" sz="2200">
                <a:latin typeface="Arial" panose="020B0604020202020204" pitchFamily="34" charset="0"/>
                <a:cs typeface="Arial" panose="020B0604020202020204" pitchFamily="34" charset="0"/>
              </a:rPr>
              <a:t>Conticell</a:t>
            </a:r>
          </a:p>
          <a:p>
            <a:r>
              <a:rPr lang="fr-FR" sz="2200">
                <a:latin typeface="Arial" panose="020B0604020202020204" pitchFamily="34" charset="0"/>
                <a:cs typeface="Arial" panose="020B0604020202020204" pitchFamily="34" charset="0"/>
              </a:rPr>
              <a:t>MAX</a:t>
            </a:r>
          </a:p>
          <a:p>
            <a:r>
              <a:rPr lang="fr-FR" sz="2200">
                <a:latin typeface="Arial" panose="020B0604020202020204" pitchFamily="34" charset="0"/>
                <a:cs typeface="Arial" panose="020B0604020202020204" pitchFamily="34" charset="0"/>
              </a:rPr>
              <a:t>Carbone</a:t>
            </a:r>
          </a:p>
          <a:p>
            <a:r>
              <a:rPr lang="fr-FR" sz="2200">
                <a:latin typeface="Arial" panose="020B0604020202020204" pitchFamily="34" charset="0"/>
                <a:cs typeface="Arial" panose="020B0604020202020204" pitchFamily="34" charset="0"/>
              </a:rPr>
              <a:t>Asti Tech</a:t>
            </a:r>
          </a:p>
          <a:p>
            <a:r>
              <a:rPr lang="fr-FR" sz="2200">
                <a:latin typeface="Arial" panose="020B0604020202020204" pitchFamily="34" charset="0"/>
                <a:cs typeface="Arial" panose="020B0604020202020204" pitchFamily="34" charset="0"/>
              </a:rPr>
              <a:t>Thermit</a:t>
            </a:r>
          </a:p>
          <a:p>
            <a:r>
              <a:rPr lang="fr-FR" sz="2200">
                <a:latin typeface="Arial" panose="020B0604020202020204" pitchFamily="34" charset="0"/>
                <a:cs typeface="Arial" panose="020B0604020202020204" pitchFamily="34" charset="0"/>
              </a:rPr>
              <a:t>Ortholen</a:t>
            </a:r>
          </a:p>
          <a:p>
            <a:endParaRPr lang="de-CH" sz="2200" dirty="0"/>
          </a:p>
        </p:txBody>
      </p:sp>
    </p:spTree>
    <p:extLst>
      <p:ext uri="{BB962C8B-B14F-4D97-AF65-F5344CB8AC3E}">
        <p14:creationId xmlns:p14="http://schemas.microsoft.com/office/powerpoint/2010/main" val="2398905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B444BA3F-DB21-4ED9-BB4B-F02B29B9F981}"/>
              </a:ext>
            </a:extLst>
          </p:cNvPr>
          <p:cNvGraphicFramePr>
            <a:graphicFrameLocks noChangeAspect="1"/>
          </p:cNvGraphicFramePr>
          <p:nvPr>
            <p:extLst>
              <p:ext uri="{D42A27DB-BD31-4B8C-83A1-F6EECF244321}">
                <p14:modId xmlns:p14="http://schemas.microsoft.com/office/powerpoint/2010/main" val="1902933768"/>
              </p:ext>
            </p:extLst>
          </p:nvPr>
        </p:nvGraphicFramePr>
        <p:xfrm>
          <a:off x="477968" y="0"/>
          <a:ext cx="4846614" cy="6858000"/>
        </p:xfrm>
        <a:graphic>
          <a:graphicData uri="http://schemas.openxmlformats.org/presentationml/2006/ole">
            <mc:AlternateContent xmlns:mc="http://schemas.openxmlformats.org/markup-compatibility/2006">
              <mc:Choice xmlns:v="urn:schemas-microsoft-com:vml" Requires="v">
                <p:oleObj spid="_x0000_s1043" name="Acrobat Document" r:id="rId3" imgW="5667359" imgH="8020022" progId="AcroExch.Document.DC">
                  <p:embed/>
                </p:oleObj>
              </mc:Choice>
              <mc:Fallback>
                <p:oleObj name="Acrobat Document" r:id="rId3" imgW="5667359" imgH="8020022" progId="AcroExch.Document.DC">
                  <p:embed/>
                  <p:pic>
                    <p:nvPicPr>
                      <p:cNvPr id="2" name="Objekt 1">
                        <a:extLst>
                          <a:ext uri="{FF2B5EF4-FFF2-40B4-BE49-F238E27FC236}">
                            <a16:creationId xmlns:a16="http://schemas.microsoft.com/office/drawing/2014/main" id="{B444BA3F-DB21-4ED9-BB4B-F02B29B9F981}"/>
                          </a:ext>
                        </a:extLst>
                      </p:cNvPr>
                      <p:cNvPicPr/>
                      <p:nvPr/>
                    </p:nvPicPr>
                    <p:blipFill>
                      <a:blip r:embed="rId4"/>
                      <a:stretch>
                        <a:fillRect/>
                      </a:stretch>
                    </p:blipFill>
                    <p:spPr>
                      <a:xfrm>
                        <a:off x="477968" y="0"/>
                        <a:ext cx="4846614" cy="6858000"/>
                      </a:xfrm>
                      <a:prstGeom prst="rect">
                        <a:avLst/>
                      </a:prstGeom>
                    </p:spPr>
                  </p:pic>
                </p:oleObj>
              </mc:Fallback>
            </mc:AlternateContent>
          </a:graphicData>
        </a:graphic>
      </p:graphicFrame>
      <p:sp>
        <p:nvSpPr>
          <p:cNvPr id="3" name="Textfeld 2">
            <a:extLst>
              <a:ext uri="{FF2B5EF4-FFF2-40B4-BE49-F238E27FC236}">
                <a16:creationId xmlns:a16="http://schemas.microsoft.com/office/drawing/2014/main" id="{ACFCD149-482D-43CE-8B4D-274F0E2FF9C6}"/>
              </a:ext>
            </a:extLst>
          </p:cNvPr>
          <p:cNvSpPr txBox="1"/>
          <p:nvPr/>
        </p:nvSpPr>
        <p:spPr>
          <a:xfrm>
            <a:off x="6867420" y="427231"/>
            <a:ext cx="3575293" cy="400110"/>
          </a:xfrm>
          <a:prstGeom prst="rect">
            <a:avLst/>
          </a:prstGeom>
          <a:noFill/>
        </p:spPr>
        <p:txBody>
          <a:bodyPr wrap="square" rtlCol="0">
            <a:spAutoFit/>
          </a:bodyPr>
          <a:lstStyle/>
          <a:p>
            <a:r>
              <a:rPr lang="fr-FR" sz="2000">
                <a:latin typeface="Arial" panose="020B0604020202020204" pitchFamily="34" charset="0"/>
                <a:cs typeface="Arial" panose="020B0604020202020204" pitchFamily="34" charset="0"/>
              </a:rPr>
              <a:t>Exemple de modèle de première:</a:t>
            </a:r>
          </a:p>
        </p:txBody>
      </p:sp>
      <p:pic>
        <p:nvPicPr>
          <p:cNvPr id="5" name="Grafik 4">
            <a:extLst>
              <a:ext uri="{FF2B5EF4-FFF2-40B4-BE49-F238E27FC236}">
                <a16:creationId xmlns:a16="http://schemas.microsoft.com/office/drawing/2014/main" id="{249CA05D-4758-4779-8DD4-39052A7BAF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2341" y="1094750"/>
            <a:ext cx="3847454" cy="5436080"/>
          </a:xfrm>
          <a:prstGeom prst="rect">
            <a:avLst/>
          </a:prstGeom>
        </p:spPr>
      </p:pic>
    </p:spTree>
    <p:extLst>
      <p:ext uri="{BB962C8B-B14F-4D97-AF65-F5344CB8AC3E}">
        <p14:creationId xmlns:p14="http://schemas.microsoft.com/office/powerpoint/2010/main" val="336831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D1060-32BB-47C7-9BAC-D14C60935CDF}"/>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6. Éléments stabilisateurs:</a:t>
            </a:r>
          </a:p>
        </p:txBody>
      </p:sp>
      <p:sp>
        <p:nvSpPr>
          <p:cNvPr id="3" name="Inhaltsplatzhalter 2">
            <a:extLst>
              <a:ext uri="{FF2B5EF4-FFF2-40B4-BE49-F238E27FC236}">
                <a16:creationId xmlns:a16="http://schemas.microsoft.com/office/drawing/2014/main" id="{A3C25508-C0A1-4E9B-BB3E-13074C6E6619}"/>
              </a:ext>
            </a:extLst>
          </p:cNvPr>
          <p:cNvSpPr>
            <a:spLocks noGrp="1"/>
          </p:cNvSpPr>
          <p:nvPr>
            <p:ph idx="1"/>
          </p:nvPr>
        </p:nvSpPr>
        <p:spPr>
          <a:xfrm>
            <a:off x="159027" y="1550504"/>
            <a:ext cx="11794434" cy="5307495"/>
          </a:xfrm>
        </p:spPr>
        <p:txBody>
          <a:bodyPr>
            <a:normAutofit/>
          </a:bodyPr>
          <a:lstStyle/>
          <a:p>
            <a:endParaRPr lang="de-CH" sz="2000" dirty="0">
              <a:latin typeface="Arial" panose="020B0604020202020204" pitchFamily="34" charset="0"/>
              <a:cs typeface="Arial" panose="020B0604020202020204" pitchFamily="34" charset="0"/>
            </a:endParaRPr>
          </a:p>
          <a:p>
            <a:pPr marL="0" indent="0">
              <a:buNone/>
            </a:pPr>
            <a:r>
              <a:rPr lang="fr-FR" b="1" u="sng" dirty="0">
                <a:latin typeface="Arial" panose="020B0604020202020204" pitchFamily="34" charset="0"/>
                <a:cs typeface="Arial" panose="020B0604020202020204" pitchFamily="34" charset="0"/>
              </a:rPr>
              <a:t>Contreforts</a:t>
            </a:r>
          </a:p>
          <a:p>
            <a:endParaRPr lang="de-CH" sz="2000" dirty="0">
              <a:latin typeface="Arial" panose="020B0604020202020204" pitchFamily="34" charset="0"/>
              <a:cs typeface="Arial" panose="020B0604020202020204" pitchFamily="34" charset="0"/>
            </a:endParaRPr>
          </a:p>
          <a:p>
            <a:r>
              <a:rPr lang="fr-FR" sz="2200" dirty="0">
                <a:latin typeface="Arial" panose="020B0604020202020204" pitchFamily="34" charset="0"/>
                <a:cs typeface="Arial" panose="020B0604020202020204" pitchFamily="34" charset="0"/>
              </a:rPr>
              <a:t>Le contrefort donne au pied une tenue et une conduite latérale, ainsi que l'assise nécessaire au niveau de la partie du talon.</a:t>
            </a:r>
          </a:p>
          <a:p>
            <a:r>
              <a:rPr lang="fr-FR" sz="2200" dirty="0">
                <a:latin typeface="Arial" panose="020B0604020202020204" pitchFamily="34" charset="0"/>
                <a:cs typeface="Arial" panose="020B0604020202020204" pitchFamily="34" charset="0"/>
              </a:rPr>
              <a:t>Lors de la fabrication de chaussures orthopédiques sur mesure, chaque modèle de contrefort doit être soigneusement testé quant au caractère seyant de sa forme.</a:t>
            </a:r>
          </a:p>
          <a:p>
            <a:r>
              <a:rPr lang="fr-FR" sz="2200" dirty="0">
                <a:latin typeface="Arial" panose="020B0604020202020204" pitchFamily="34" charset="0"/>
                <a:cs typeface="Arial" panose="020B0604020202020204" pitchFamily="34" charset="0"/>
              </a:rPr>
              <a:t>Chaque patient nécessite donc </a:t>
            </a:r>
            <a:r>
              <a:rPr lang="fr-FR" sz="2200" b="1" dirty="0">
                <a:latin typeface="Arial" panose="020B0604020202020204" pitchFamily="34" charset="0"/>
                <a:cs typeface="Arial" panose="020B0604020202020204" pitchFamily="34" charset="0"/>
              </a:rPr>
              <a:t>son propre modèle individuel de contrefort!</a:t>
            </a:r>
          </a:p>
          <a:p>
            <a:r>
              <a:rPr lang="fr-FR" sz="2200" dirty="0">
                <a:latin typeface="Arial" panose="020B0604020202020204" pitchFamily="34" charset="0"/>
                <a:cs typeface="Arial" panose="020B0604020202020204" pitchFamily="34" charset="0"/>
              </a:rPr>
              <a:t>On le confectionne de préférence à partir de sangles solides de cuir roulé de vache, stabilisé au besoin avec des substances de renforcement.</a:t>
            </a:r>
          </a:p>
        </p:txBody>
      </p:sp>
    </p:spTree>
    <p:extLst>
      <p:ext uri="{BB962C8B-B14F-4D97-AF65-F5344CB8AC3E}">
        <p14:creationId xmlns:p14="http://schemas.microsoft.com/office/powerpoint/2010/main" val="2143320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3C25508-C0A1-4E9B-BB3E-13074C6E6619}"/>
              </a:ext>
            </a:extLst>
          </p:cNvPr>
          <p:cNvSpPr>
            <a:spLocks noGrp="1"/>
          </p:cNvSpPr>
          <p:nvPr>
            <p:ph idx="1"/>
          </p:nvPr>
        </p:nvSpPr>
        <p:spPr>
          <a:xfrm>
            <a:off x="344557" y="1537253"/>
            <a:ext cx="11237843" cy="4479235"/>
          </a:xfrm>
        </p:spPr>
        <p:txBody>
          <a:bodyPr>
            <a:normAutofit/>
          </a:bodyPr>
          <a:lstStyle/>
          <a:p>
            <a:r>
              <a:rPr lang="fr-FR" sz="2200">
                <a:latin typeface="Arial" panose="020B0604020202020204" pitchFamily="34" charset="0"/>
                <a:cs typeface="Arial" panose="020B0604020202020204" pitchFamily="34" charset="0"/>
              </a:rPr>
              <a:t>Au cours de ces dernières années, le HP 40 s’est tout particulièrement confirmé comme un bon matériau de renforcement, grâce à sa facilité de traitement lors de l’assemblage et à sa longue stabilité. Ce tissu est assoupli dans un bain avant l’assemblage.</a:t>
            </a:r>
          </a:p>
          <a:p>
            <a:r>
              <a:rPr lang="fr-FR" sz="2200">
                <a:latin typeface="Arial" panose="020B0604020202020204" pitchFamily="34" charset="0"/>
                <a:cs typeface="Arial" panose="020B0604020202020204" pitchFamily="34" charset="0"/>
              </a:rPr>
              <a:t>Dans des cas particuliers, il y a aussi la possibilité de renforcer les contreforts avec MAX, Erkoflex, Corith, Ortholen ou du carbone. Pour cela, le contrefort doit cependant être massé sur les formes avant l'assemblage et être pourvu des renforcements.</a:t>
            </a:r>
          </a:p>
          <a:p>
            <a:r>
              <a:rPr lang="fr-FR" sz="2200">
                <a:latin typeface="Arial" panose="020B0604020202020204" pitchFamily="34" charset="0"/>
                <a:cs typeface="Arial" panose="020B0604020202020204" pitchFamily="34" charset="0"/>
              </a:rPr>
              <a:t>Pour l’obtention des solidités individuelles, les divers types de tissus peuvent être combinés.</a:t>
            </a:r>
          </a:p>
          <a:p>
            <a:r>
              <a:rPr lang="fr-FR" sz="2200">
                <a:latin typeface="Arial" panose="020B0604020202020204" pitchFamily="34" charset="0"/>
                <a:cs typeface="Arial" panose="020B0604020202020204" pitchFamily="34" charset="0"/>
              </a:rPr>
              <a:t>La tige est tirée avec le contrefort par-dessus la forme avec le lit et la première. La chaussure acquiert ainsi sa tension et sa forme.</a:t>
            </a:r>
          </a:p>
        </p:txBody>
      </p:sp>
    </p:spTree>
    <p:extLst>
      <p:ext uri="{BB962C8B-B14F-4D97-AF65-F5344CB8AC3E}">
        <p14:creationId xmlns:p14="http://schemas.microsoft.com/office/powerpoint/2010/main" val="566189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200" y="1825625"/>
            <a:ext cx="6026426" cy="4296879"/>
          </a:xfrm>
        </p:spPr>
        <p:txBody>
          <a:bodyPr/>
          <a:lstStyle/>
          <a:p>
            <a:r>
              <a:rPr lang="fr-FR" sz="2200" b="1" dirty="0">
                <a:latin typeface="Arial" panose="020B0604020202020204" pitchFamily="34" charset="0"/>
                <a:cs typeface="Arial" panose="020B0604020202020204" pitchFamily="34" charset="0"/>
              </a:rPr>
              <a:t>Les contreforts allongés à l’intérieur</a:t>
            </a:r>
            <a:r>
              <a:rPr lang="fr-FR" sz="2200" dirty="0">
                <a:latin typeface="Arial" panose="020B0604020202020204" pitchFamily="34" charset="0"/>
                <a:cs typeface="Arial" panose="020B0604020202020204" pitchFamily="34" charset="0"/>
              </a:rPr>
              <a:t> soutiennent la correction de supination et contrecarrent l’éversion de l’arrière-pied.</a:t>
            </a:r>
          </a:p>
          <a:p>
            <a:r>
              <a:rPr lang="fr-FR" sz="2200" b="1" dirty="0">
                <a:latin typeface="Arial" panose="020B0604020202020204" pitchFamily="34" charset="0"/>
                <a:cs typeface="Arial" panose="020B0604020202020204" pitchFamily="34" charset="0"/>
              </a:rPr>
              <a:t>Les contreforts allongés latéralement </a:t>
            </a:r>
            <a:r>
              <a:rPr lang="fr-FR" sz="2200" dirty="0">
                <a:latin typeface="Arial" panose="020B0604020202020204" pitchFamily="34" charset="0"/>
                <a:cs typeface="Arial" panose="020B0604020202020204" pitchFamily="34" charset="0"/>
              </a:rPr>
              <a:t>soutiennent la correction de pronation et contrecarrent l’inversion de l’arrière-pied.</a:t>
            </a:r>
          </a:p>
          <a:p>
            <a:endParaRPr lang="de-CH" dirty="0"/>
          </a:p>
        </p:txBody>
      </p:sp>
      <p:pic>
        <p:nvPicPr>
          <p:cNvPr id="5" name="Bild 4">
            <a:extLst>
              <a:ext uri="{FF2B5EF4-FFF2-40B4-BE49-F238E27FC236}">
                <a16:creationId xmlns:a16="http://schemas.microsoft.com/office/drawing/2014/main" id="{CBD2CC0B-6057-4E66-A651-BF2BED943866}"/>
              </a:ext>
            </a:extLst>
          </p:cNvPr>
          <p:cNvPicPr>
            <a:picLocks noGrp="1"/>
          </p:cNvPicPr>
          <p:nvPr>
            <p:ph sz="half" idx="2"/>
          </p:nvPr>
        </p:nvPicPr>
        <p:blipFill>
          <a:blip r:embed="rId2" cstate="print"/>
          <a:srcRect/>
          <a:stretch>
            <a:fillRect/>
          </a:stretch>
        </p:blipFill>
        <p:spPr bwMode="auto">
          <a:xfrm>
            <a:off x="7209182" y="2688835"/>
            <a:ext cx="4144617" cy="2333740"/>
          </a:xfrm>
          <a:prstGeom prst="rect">
            <a:avLst/>
          </a:prstGeom>
          <a:noFill/>
          <a:ln w="9525">
            <a:noFill/>
            <a:miter lim="800000"/>
            <a:headEnd/>
            <a:tailEnd/>
          </a:ln>
        </p:spPr>
      </p:pic>
    </p:spTree>
    <p:extLst>
      <p:ext uri="{BB962C8B-B14F-4D97-AF65-F5344CB8AC3E}">
        <p14:creationId xmlns:p14="http://schemas.microsoft.com/office/powerpoint/2010/main" val="1105280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199" y="1825625"/>
            <a:ext cx="5628861" cy="4257123"/>
          </a:xfrm>
        </p:spPr>
        <p:txBody>
          <a:bodyPr/>
          <a:lstStyle/>
          <a:p>
            <a:r>
              <a:rPr lang="fr-FR" sz="2200" b="1">
                <a:latin typeface="Arial" panose="020B0604020202020204" pitchFamily="34" charset="0"/>
                <a:cs typeface="Arial" panose="020B0604020202020204" pitchFamily="34" charset="0"/>
              </a:rPr>
              <a:t>Les contreforts avancés </a:t>
            </a:r>
            <a:r>
              <a:rPr lang="fr-FR" sz="2200">
                <a:latin typeface="Arial" panose="020B0604020202020204" pitchFamily="34" charset="0"/>
                <a:cs typeface="Arial" panose="020B0604020202020204" pitchFamily="34" charset="0"/>
              </a:rPr>
              <a:t>saisissent et tiennent l’arrière-pied et le médio-tarse en libérant les articulation métatarsiennes</a:t>
            </a:r>
          </a:p>
          <a:p>
            <a:endParaRPr lang="de-CH" dirty="0"/>
          </a:p>
        </p:txBody>
      </p:sp>
      <p:pic>
        <p:nvPicPr>
          <p:cNvPr id="7" name="Bild 5">
            <a:extLst>
              <a:ext uri="{FF2B5EF4-FFF2-40B4-BE49-F238E27FC236}">
                <a16:creationId xmlns:a16="http://schemas.microsoft.com/office/drawing/2014/main" id="{E269A79E-1FA2-444F-B8FF-A82E19285521}"/>
              </a:ext>
            </a:extLst>
          </p:cNvPr>
          <p:cNvPicPr>
            <a:picLocks noGrp="1"/>
          </p:cNvPicPr>
          <p:nvPr>
            <p:ph sz="half" idx="2"/>
          </p:nvPr>
        </p:nvPicPr>
        <p:blipFill>
          <a:blip r:embed="rId2" cstate="print"/>
          <a:srcRect/>
          <a:stretch>
            <a:fillRect/>
          </a:stretch>
        </p:blipFill>
        <p:spPr bwMode="auto">
          <a:xfrm>
            <a:off x="7156174" y="2642731"/>
            <a:ext cx="4197626" cy="2472608"/>
          </a:xfrm>
          <a:prstGeom prst="rect">
            <a:avLst/>
          </a:prstGeom>
          <a:noFill/>
          <a:ln w="9525">
            <a:noFill/>
            <a:miter lim="800000"/>
            <a:headEnd/>
            <a:tailEnd/>
          </a:ln>
        </p:spPr>
      </p:pic>
    </p:spTree>
    <p:extLst>
      <p:ext uri="{BB962C8B-B14F-4D97-AF65-F5344CB8AC3E}">
        <p14:creationId xmlns:p14="http://schemas.microsoft.com/office/powerpoint/2010/main" val="3064769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199" y="1825625"/>
            <a:ext cx="6132443" cy="3952323"/>
          </a:xfrm>
        </p:spPr>
        <p:txBody>
          <a:bodyPr/>
          <a:lstStyle/>
          <a:p>
            <a:r>
              <a:rPr lang="fr-FR" sz="2200" b="1" dirty="0">
                <a:latin typeface="Arial" panose="020B0604020202020204" pitchFamily="34" charset="0"/>
                <a:cs typeface="Arial" panose="020B0604020202020204" pitchFamily="34" charset="0"/>
              </a:rPr>
              <a:t>Les contreforts avancés </a:t>
            </a:r>
            <a:r>
              <a:rPr lang="fr-FR" sz="2200" b="1" dirty="0" err="1">
                <a:latin typeface="Arial" panose="020B0604020202020204" pitchFamily="34" charset="0"/>
                <a:cs typeface="Arial" panose="020B0604020202020204" pitchFamily="34" charset="0"/>
              </a:rPr>
              <a:t>distalement</a:t>
            </a:r>
            <a:r>
              <a:rPr lang="fr-FR" sz="2200" b="1" dirty="0">
                <a:latin typeface="Arial" panose="020B0604020202020204" pitchFamily="34" charset="0"/>
                <a:cs typeface="Arial" panose="020B0604020202020204" pitchFamily="34" charset="0"/>
              </a:rPr>
              <a:t> </a:t>
            </a:r>
            <a:r>
              <a:rPr lang="fr-FR" sz="2200" dirty="0">
                <a:latin typeface="Arial" panose="020B0604020202020204" pitchFamily="34" charset="0"/>
                <a:cs typeface="Arial" panose="020B0604020202020204" pitchFamily="34" charset="0"/>
              </a:rPr>
              <a:t>stabilisent le point de charge du lit du pied, corrigent le développement du pas, contrecarrent une torsion de la chaussure et soutiennent la stabilisation de l’arrière-pied.</a:t>
            </a:r>
          </a:p>
          <a:p>
            <a:endParaRPr lang="de-CH" dirty="0"/>
          </a:p>
        </p:txBody>
      </p:sp>
      <p:pic>
        <p:nvPicPr>
          <p:cNvPr id="8" name="Bild 6">
            <a:extLst>
              <a:ext uri="{FF2B5EF4-FFF2-40B4-BE49-F238E27FC236}">
                <a16:creationId xmlns:a16="http://schemas.microsoft.com/office/drawing/2014/main" id="{4B7967F6-32ED-415C-9D0A-AB46457AA6CF}"/>
              </a:ext>
            </a:extLst>
          </p:cNvPr>
          <p:cNvPicPr>
            <a:picLocks noGrp="1"/>
          </p:cNvPicPr>
          <p:nvPr>
            <p:ph sz="half" idx="2"/>
          </p:nvPr>
        </p:nvPicPr>
        <p:blipFill>
          <a:blip r:embed="rId2" cstate="print"/>
          <a:srcRect/>
          <a:stretch>
            <a:fillRect/>
          </a:stretch>
        </p:blipFill>
        <p:spPr bwMode="auto">
          <a:xfrm>
            <a:off x="7354956" y="2332456"/>
            <a:ext cx="3998843" cy="2809388"/>
          </a:xfrm>
          <a:prstGeom prst="rect">
            <a:avLst/>
          </a:prstGeom>
          <a:noFill/>
          <a:ln w="9525">
            <a:noFill/>
            <a:miter lim="800000"/>
            <a:headEnd/>
            <a:tailEnd/>
          </a:ln>
        </p:spPr>
      </p:pic>
    </p:spTree>
    <p:extLst>
      <p:ext uri="{BB962C8B-B14F-4D97-AF65-F5344CB8AC3E}">
        <p14:creationId xmlns:p14="http://schemas.microsoft.com/office/powerpoint/2010/main" val="218678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527D9-6AA5-4B39-B2D2-6301FFEA4446}"/>
              </a:ext>
            </a:extLst>
          </p:cNvPr>
          <p:cNvSpPr>
            <a:spLocks noGrp="1"/>
          </p:cNvSpPr>
          <p:nvPr>
            <p:ph type="title"/>
          </p:nvPr>
        </p:nvSpPr>
        <p:spPr/>
        <p:txBody>
          <a:bodyPr>
            <a:normAutofit/>
          </a:bodyPr>
          <a:lstStyle/>
          <a:p>
            <a:pPr algn="ctr"/>
            <a:r>
              <a:rPr lang="fr-FR" b="1">
                <a:latin typeface="Arial" panose="020B0604020202020204" pitchFamily="34" charset="0"/>
                <a:cs typeface="Arial" panose="020B0604020202020204" pitchFamily="34" charset="0"/>
              </a:rPr>
              <a:t>Programme du cours</a:t>
            </a:r>
          </a:p>
        </p:txBody>
      </p:sp>
      <p:sp>
        <p:nvSpPr>
          <p:cNvPr id="3" name="Inhaltsplatzhalter 2">
            <a:extLst>
              <a:ext uri="{FF2B5EF4-FFF2-40B4-BE49-F238E27FC236}">
                <a16:creationId xmlns:a16="http://schemas.microsoft.com/office/drawing/2014/main" id="{E4DB945F-8807-4913-945E-472533C881DF}"/>
              </a:ext>
            </a:extLst>
          </p:cNvPr>
          <p:cNvSpPr>
            <a:spLocks noGrp="1"/>
          </p:cNvSpPr>
          <p:nvPr>
            <p:ph idx="1"/>
          </p:nvPr>
        </p:nvSpPr>
        <p:spPr>
          <a:xfrm>
            <a:off x="397565" y="1351721"/>
            <a:ext cx="11277600" cy="5141154"/>
          </a:xfrm>
        </p:spPr>
        <p:txBody>
          <a:bodyPr>
            <a:noAutofit/>
          </a:bodyPr>
          <a:lstStyle/>
          <a:p>
            <a:pPr marL="0" indent="0">
              <a:buNone/>
            </a:pPr>
            <a:r>
              <a:rPr lang="fr-FR" sz="2200" u="sng" dirty="0">
                <a:latin typeface="Arial" panose="020B0604020202020204" pitchFamily="34" charset="0"/>
                <a:cs typeface="Arial" panose="020B0604020202020204" pitchFamily="34" charset="0"/>
              </a:rPr>
              <a:t>1</a:t>
            </a:r>
            <a:r>
              <a:rPr lang="fr-FR" sz="2200" u="sng" baseline="30000" dirty="0">
                <a:latin typeface="Arial" panose="020B0604020202020204" pitchFamily="34" charset="0"/>
                <a:cs typeface="Arial" panose="020B0604020202020204" pitchFamily="34" charset="0"/>
              </a:rPr>
              <a:t>er</a:t>
            </a:r>
            <a:r>
              <a:rPr lang="fr-FR" sz="2200" u="sng" dirty="0">
                <a:latin typeface="Arial" panose="020B0604020202020204" pitchFamily="34" charset="0"/>
                <a:cs typeface="Arial" panose="020B0604020202020204" pitchFamily="34" charset="0"/>
              </a:rPr>
              <a:t> jour:</a:t>
            </a:r>
          </a:p>
          <a:p>
            <a:pPr marL="0" indent="0">
              <a:buNone/>
            </a:pPr>
            <a:r>
              <a:rPr lang="fr-FR" sz="2200" u="sng" dirty="0">
                <a:latin typeface="Arial" panose="020B0604020202020204" pitchFamily="34" charset="0"/>
                <a:cs typeface="Arial" panose="020B0604020202020204" pitchFamily="34" charset="0"/>
              </a:rPr>
              <a:t>Matin:</a:t>
            </a:r>
          </a:p>
          <a:p>
            <a:pPr marL="0" indent="0">
              <a:buNone/>
            </a:pPr>
            <a:r>
              <a:rPr lang="fr-FR" sz="2200" dirty="0">
                <a:latin typeface="Arial" panose="020B0604020202020204" pitchFamily="34" charset="0"/>
                <a:cs typeface="Arial" panose="020B0604020202020204" pitchFamily="34" charset="0"/>
              </a:rPr>
              <a:t>-  Accueil et présentation des participants.</a:t>
            </a:r>
          </a:p>
          <a:p>
            <a:pPr>
              <a:buFontTx/>
              <a:buChar char="-"/>
            </a:pPr>
            <a:r>
              <a:rPr lang="fr-FR" sz="2200" dirty="0">
                <a:latin typeface="Arial" panose="020B0604020202020204" pitchFamily="34" charset="0"/>
                <a:cs typeface="Arial" panose="020B0604020202020204" pitchFamily="34" charset="0"/>
              </a:rPr>
              <a:t>Répétition de la théorie sur les contreforts et les formes de cambrure et sur leur influence sur la chaussure sur mesure, ainsi que sur les possibilités et tâches de la chaussure sur mesure.</a:t>
            </a:r>
          </a:p>
          <a:p>
            <a:pPr marL="0" indent="0">
              <a:buNone/>
            </a:pPr>
            <a:r>
              <a:rPr lang="fr-FR" sz="2200" u="sng" dirty="0">
                <a:latin typeface="Arial" panose="020B0604020202020204" pitchFamily="34" charset="0"/>
                <a:cs typeface="Arial" panose="020B0604020202020204" pitchFamily="34" charset="0"/>
              </a:rPr>
              <a:t>Après-midi:</a:t>
            </a:r>
          </a:p>
          <a:p>
            <a:pPr>
              <a:buFontTx/>
              <a:buChar char="-"/>
            </a:pPr>
            <a:r>
              <a:rPr lang="fr-FR" sz="2200" dirty="0">
                <a:latin typeface="Arial" panose="020B0604020202020204" pitchFamily="34" charset="0"/>
                <a:cs typeface="Arial" panose="020B0604020202020204" pitchFamily="34" charset="0"/>
              </a:rPr>
              <a:t>Discussion des clients individuels (devoirs à domicile) et de leurs fournitures, répartition des cas entre les participants au cours.</a:t>
            </a:r>
          </a:p>
          <a:p>
            <a:pPr marL="0" indent="0">
              <a:buNone/>
            </a:pPr>
            <a:r>
              <a:rPr lang="fr-FR" sz="2200" dirty="0">
                <a:latin typeface="Arial" panose="020B0604020202020204" pitchFamily="34" charset="0"/>
                <a:cs typeface="Arial" panose="020B0604020202020204" pitchFamily="34" charset="0"/>
              </a:rPr>
              <a:t>-  Au minimum 5 à 6 cas devraient pouvoir être attribués (sur les 11 cas préparés).</a:t>
            </a:r>
          </a:p>
          <a:p>
            <a:pPr>
              <a:buFontTx/>
              <a:buChar char="-"/>
            </a:pPr>
            <a:r>
              <a:rPr lang="fr-FR" sz="2200" dirty="0">
                <a:latin typeface="Arial" panose="020B0604020202020204" pitchFamily="34" charset="0"/>
                <a:cs typeface="Arial" panose="020B0604020202020204" pitchFamily="34" charset="0"/>
              </a:rPr>
              <a:t>Les autres peuvent organiser cela de façon relativement ouverte et flexible (au minimum des chaussures sur mesure difficiles) mais le cas doit m’être envoyé par e-mail pour confirmation.</a:t>
            </a:r>
          </a:p>
          <a:p>
            <a:pPr>
              <a:buFontTx/>
              <a:buChar char="-"/>
            </a:pPr>
            <a:r>
              <a:rPr lang="fr-FR" sz="2200" dirty="0">
                <a:latin typeface="Arial" panose="020B0604020202020204" pitchFamily="34" charset="0"/>
                <a:cs typeface="Arial" panose="020B0604020202020204" pitchFamily="34" charset="0"/>
              </a:rPr>
              <a:t>Prendre avec soi dossier du client, formes, lits plantaires, tiges ainsi que tout le matériau de fond.</a:t>
            </a:r>
          </a:p>
          <a:p>
            <a:endParaRPr lang="de-CH" sz="2200" dirty="0"/>
          </a:p>
        </p:txBody>
      </p:sp>
    </p:spTree>
    <p:extLst>
      <p:ext uri="{BB962C8B-B14F-4D97-AF65-F5344CB8AC3E}">
        <p14:creationId xmlns:p14="http://schemas.microsoft.com/office/powerpoint/2010/main" val="3341099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199" y="1825625"/>
            <a:ext cx="6105939" cy="4177610"/>
          </a:xfrm>
        </p:spPr>
        <p:txBody>
          <a:bodyPr/>
          <a:lstStyle/>
          <a:p>
            <a:r>
              <a:rPr lang="fr-FR" sz="2200" b="1">
                <a:latin typeface="Arial" panose="020B0604020202020204" pitchFamily="34" charset="0"/>
                <a:cs typeface="Arial" panose="020B0604020202020204" pitchFamily="34" charset="0"/>
              </a:rPr>
              <a:t>Les contreforts avancés sur l’avant-pied</a:t>
            </a:r>
            <a:r>
              <a:rPr lang="fr-FR" sz="2200">
                <a:latin typeface="Arial" panose="020B0604020202020204" pitchFamily="34" charset="0"/>
                <a:cs typeface="Arial" panose="020B0604020202020204" pitchFamily="34" charset="0"/>
              </a:rPr>
              <a:t> permettent la correction dite «en trois points», réduisent le mouvement dans les articulations du médio-tarse, contrecarrent l’adduction ou l’abduction et maintiennent le pied dans la correction axiale souhaitée.</a:t>
            </a:r>
          </a:p>
          <a:p>
            <a:endParaRPr lang="de-CH" dirty="0"/>
          </a:p>
        </p:txBody>
      </p:sp>
      <p:pic>
        <p:nvPicPr>
          <p:cNvPr id="8" name="Bild 7">
            <a:extLst>
              <a:ext uri="{FF2B5EF4-FFF2-40B4-BE49-F238E27FC236}">
                <a16:creationId xmlns:a16="http://schemas.microsoft.com/office/drawing/2014/main" id="{D1F9CAB8-32D0-4909-B222-4EF2BB1ABE07}"/>
              </a:ext>
            </a:extLst>
          </p:cNvPr>
          <p:cNvPicPr>
            <a:picLocks noGrp="1"/>
          </p:cNvPicPr>
          <p:nvPr>
            <p:ph sz="half" idx="2"/>
          </p:nvPr>
        </p:nvPicPr>
        <p:blipFill>
          <a:blip r:embed="rId2" cstate="print"/>
          <a:srcRect/>
          <a:stretch>
            <a:fillRect/>
          </a:stretch>
        </p:blipFill>
        <p:spPr bwMode="auto">
          <a:xfrm>
            <a:off x="7288696" y="2558604"/>
            <a:ext cx="4065104" cy="2477222"/>
          </a:xfrm>
          <a:prstGeom prst="rect">
            <a:avLst/>
          </a:prstGeom>
          <a:noFill/>
          <a:ln w="9525">
            <a:noFill/>
            <a:miter lim="800000"/>
            <a:headEnd/>
            <a:tailEnd/>
          </a:ln>
        </p:spPr>
      </p:pic>
    </p:spTree>
    <p:extLst>
      <p:ext uri="{BB962C8B-B14F-4D97-AF65-F5344CB8AC3E}">
        <p14:creationId xmlns:p14="http://schemas.microsoft.com/office/powerpoint/2010/main" val="1036800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200" y="1825625"/>
            <a:ext cx="5536096" cy="4310132"/>
          </a:xfrm>
        </p:spPr>
        <p:txBody>
          <a:bodyPr/>
          <a:lstStyle/>
          <a:p>
            <a:r>
              <a:rPr lang="fr-FR" sz="2200" b="1">
                <a:latin typeface="Arial" panose="020B0604020202020204" pitchFamily="34" charset="0"/>
                <a:cs typeface="Arial" panose="020B0604020202020204" pitchFamily="34" charset="0"/>
              </a:rPr>
              <a:t>Les contreforts avancés jusqu’au bout</a:t>
            </a:r>
            <a:r>
              <a:rPr lang="fr-FR" sz="2200">
                <a:latin typeface="Arial" panose="020B0604020202020204" pitchFamily="34" charset="0"/>
                <a:cs typeface="Arial" panose="020B0604020202020204" pitchFamily="34" charset="0"/>
              </a:rPr>
              <a:t> produisent une rigidification totale de la voie de la semelle avec fixation du pied dans l’ensemble de la région du lit plantaire.</a:t>
            </a:r>
          </a:p>
          <a:p>
            <a:endParaRPr lang="de-CH" dirty="0"/>
          </a:p>
        </p:txBody>
      </p:sp>
      <p:pic>
        <p:nvPicPr>
          <p:cNvPr id="8" name="Bild 8">
            <a:extLst>
              <a:ext uri="{FF2B5EF4-FFF2-40B4-BE49-F238E27FC236}">
                <a16:creationId xmlns:a16="http://schemas.microsoft.com/office/drawing/2014/main" id="{3F6DC5DE-107A-4BED-84B6-D004603795B2}"/>
              </a:ext>
            </a:extLst>
          </p:cNvPr>
          <p:cNvPicPr>
            <a:picLocks noGrp="1"/>
          </p:cNvPicPr>
          <p:nvPr>
            <p:ph sz="half" idx="2"/>
          </p:nvPr>
        </p:nvPicPr>
        <p:blipFill>
          <a:blip r:embed="rId2" cstate="print"/>
          <a:srcRect/>
          <a:stretch>
            <a:fillRect/>
          </a:stretch>
        </p:blipFill>
        <p:spPr bwMode="auto">
          <a:xfrm>
            <a:off x="7169426" y="2568014"/>
            <a:ext cx="4184374" cy="2573829"/>
          </a:xfrm>
          <a:prstGeom prst="rect">
            <a:avLst/>
          </a:prstGeom>
          <a:noFill/>
          <a:ln w="9525">
            <a:noFill/>
            <a:miter lim="800000"/>
            <a:headEnd/>
            <a:tailEnd/>
          </a:ln>
        </p:spPr>
      </p:pic>
    </p:spTree>
    <p:extLst>
      <p:ext uri="{BB962C8B-B14F-4D97-AF65-F5344CB8AC3E}">
        <p14:creationId xmlns:p14="http://schemas.microsoft.com/office/powerpoint/2010/main" val="447586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200" y="1825625"/>
            <a:ext cx="6013174" cy="4204114"/>
          </a:xfrm>
        </p:spPr>
        <p:txBody>
          <a:bodyPr/>
          <a:lstStyle/>
          <a:p>
            <a:r>
              <a:rPr lang="fr-FR" sz="2200" b="1">
                <a:latin typeface="Arial" panose="020B0604020202020204" pitchFamily="34" charset="0"/>
                <a:cs typeface="Arial" panose="020B0604020202020204" pitchFamily="34" charset="0"/>
              </a:rPr>
              <a:t>Les contreforts passant sous les malléoles</a:t>
            </a:r>
            <a:r>
              <a:rPr lang="fr-FR" sz="2200">
                <a:latin typeface="Arial" panose="020B0604020202020204" pitchFamily="34" charset="0"/>
                <a:cs typeface="Arial" panose="020B0604020202020204" pitchFamily="34" charset="0"/>
              </a:rPr>
              <a:t> stabilisent légèrement l’articulation tibio-tarsienne. Les pointes des malléoles du tibia et du péroné sont laissées libres. Le contrefort lui-même remonte aussi haut que possible, latéralement et intérieurement, vers le dos du pied. L’articulation tibio-tarsienne conserve son amplitude de mouvement.</a:t>
            </a:r>
          </a:p>
          <a:p>
            <a:endParaRPr lang="de-CH" dirty="0"/>
          </a:p>
        </p:txBody>
      </p:sp>
      <p:pic>
        <p:nvPicPr>
          <p:cNvPr id="8" name="Bild 9">
            <a:extLst>
              <a:ext uri="{FF2B5EF4-FFF2-40B4-BE49-F238E27FC236}">
                <a16:creationId xmlns:a16="http://schemas.microsoft.com/office/drawing/2014/main" id="{2928E586-5140-474A-A1E0-A459F5A03E55}"/>
              </a:ext>
            </a:extLst>
          </p:cNvPr>
          <p:cNvPicPr>
            <a:picLocks noGrp="1"/>
          </p:cNvPicPr>
          <p:nvPr>
            <p:ph sz="half" idx="2"/>
          </p:nvPr>
        </p:nvPicPr>
        <p:blipFill>
          <a:blip r:embed="rId2" cstate="print"/>
          <a:srcRect/>
          <a:stretch>
            <a:fillRect/>
          </a:stretch>
        </p:blipFill>
        <p:spPr bwMode="auto">
          <a:xfrm>
            <a:off x="7394712" y="1937933"/>
            <a:ext cx="3959087" cy="3548467"/>
          </a:xfrm>
          <a:prstGeom prst="rect">
            <a:avLst/>
          </a:prstGeom>
          <a:noFill/>
          <a:ln w="9525">
            <a:noFill/>
            <a:miter lim="800000"/>
            <a:headEnd/>
            <a:tailEnd/>
          </a:ln>
        </p:spPr>
      </p:pic>
    </p:spTree>
    <p:extLst>
      <p:ext uri="{BB962C8B-B14F-4D97-AF65-F5344CB8AC3E}">
        <p14:creationId xmlns:p14="http://schemas.microsoft.com/office/powerpoint/2010/main" val="1942174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p:txBody>
          <a:bodyPr/>
          <a:lstStyle/>
          <a:p>
            <a:r>
              <a:rPr lang="fr-FR" sz="2200" b="1">
                <a:latin typeface="Arial" panose="020B0604020202020204" pitchFamily="34" charset="0"/>
                <a:cs typeface="Arial" panose="020B0604020202020204" pitchFamily="34" charset="0"/>
              </a:rPr>
              <a:t>Les contreforts remontant jusqu’à la malléole,</a:t>
            </a:r>
            <a:r>
              <a:rPr lang="fr-FR" sz="2200">
                <a:latin typeface="Arial" panose="020B0604020202020204" pitchFamily="34" charset="0"/>
                <a:cs typeface="Arial" panose="020B0604020202020204" pitchFamily="34" charset="0"/>
              </a:rPr>
              <a:t> sous la forme de contreforts de marche élastiques remontant jusqu’à la malléole dans les chaussures semi-montantes ou montantes, servent à répartir la compression de l’enflure. Ils confèrent en outre davantage de tenue contre les mouvements de bascule de l’articulation tibio-tarsienne.</a:t>
            </a:r>
          </a:p>
          <a:p>
            <a:endParaRPr lang="de-CH" dirty="0"/>
          </a:p>
        </p:txBody>
      </p:sp>
      <p:pic>
        <p:nvPicPr>
          <p:cNvPr id="8" name="Bild 10">
            <a:extLst>
              <a:ext uri="{FF2B5EF4-FFF2-40B4-BE49-F238E27FC236}">
                <a16:creationId xmlns:a16="http://schemas.microsoft.com/office/drawing/2014/main" id="{1544CCA0-B402-4878-B80D-B35BB5DF60BD}"/>
              </a:ext>
            </a:extLst>
          </p:cNvPr>
          <p:cNvPicPr>
            <a:picLocks noGrp="1"/>
          </p:cNvPicPr>
          <p:nvPr>
            <p:ph sz="half" idx="2"/>
          </p:nvPr>
        </p:nvPicPr>
        <p:blipFill>
          <a:blip r:embed="rId2" cstate="print"/>
          <a:srcRect/>
          <a:stretch>
            <a:fillRect/>
          </a:stretch>
        </p:blipFill>
        <p:spPr bwMode="auto">
          <a:xfrm>
            <a:off x="7527234" y="1825625"/>
            <a:ext cx="4131365" cy="3646130"/>
          </a:xfrm>
          <a:prstGeom prst="rect">
            <a:avLst/>
          </a:prstGeom>
          <a:noFill/>
          <a:ln w="9525">
            <a:noFill/>
            <a:miter lim="800000"/>
            <a:headEnd/>
            <a:tailEnd/>
          </a:ln>
        </p:spPr>
      </p:pic>
    </p:spTree>
    <p:extLst>
      <p:ext uri="{BB962C8B-B14F-4D97-AF65-F5344CB8AC3E}">
        <p14:creationId xmlns:p14="http://schemas.microsoft.com/office/powerpoint/2010/main" val="3249617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a:xfrm>
            <a:off x="838200" y="365125"/>
            <a:ext cx="10515600" cy="1325563"/>
          </a:xfrm>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p:txBody>
          <a:bodyPr>
            <a:normAutofit lnSpcReduction="10000"/>
          </a:bodyPr>
          <a:lstStyle/>
          <a:p>
            <a:r>
              <a:rPr lang="fr-FR" sz="2200" b="1">
                <a:latin typeface="Arial" panose="020B0604020202020204" pitchFamily="34" charset="0"/>
                <a:cs typeface="Arial" panose="020B0604020202020204" pitchFamily="34" charset="0"/>
              </a:rPr>
              <a:t>Les contreforts dépassant la malléole </a:t>
            </a:r>
            <a:r>
              <a:rPr lang="fr-FR" sz="2200">
                <a:latin typeface="Arial" panose="020B0604020202020204" pitchFamily="34" charset="0"/>
                <a:cs typeface="Arial" panose="020B0604020202020204" pitchFamily="34" charset="0"/>
              </a:rPr>
              <a:t>englobent et dépassent la malléole interne ou externe, voire les deux. Ils servent à la fixation de l’articulation astragalo-calcanéenne et ne laissent pas de marge de mouvement pour la pronation ou la supination dans l’arrière-pied. Au niveau du tendon d’Achille, le contrefort est abaissé de façon à maintenir une stabilité maximale, tout en assurant la possibilité de mouvement souhaitée d’extension dorsale et de flexion plantaire dans l’articulation tibio-tarsienne.</a:t>
            </a:r>
          </a:p>
          <a:p>
            <a:endParaRPr lang="de-CH" dirty="0"/>
          </a:p>
        </p:txBody>
      </p:sp>
      <p:pic>
        <p:nvPicPr>
          <p:cNvPr id="8" name="Bild 11">
            <a:extLst>
              <a:ext uri="{FF2B5EF4-FFF2-40B4-BE49-F238E27FC236}">
                <a16:creationId xmlns:a16="http://schemas.microsoft.com/office/drawing/2014/main" id="{8230ECC4-37D4-4430-A26D-4940E633616D}"/>
              </a:ext>
            </a:extLst>
          </p:cNvPr>
          <p:cNvPicPr>
            <a:picLocks noGrp="1"/>
          </p:cNvPicPr>
          <p:nvPr>
            <p:ph sz="half" idx="2"/>
          </p:nvPr>
        </p:nvPicPr>
        <p:blipFill>
          <a:blip r:embed="rId2" cstate="print"/>
          <a:srcRect/>
          <a:stretch>
            <a:fillRect/>
          </a:stretch>
        </p:blipFill>
        <p:spPr bwMode="auto">
          <a:xfrm>
            <a:off x="7472293" y="2030738"/>
            <a:ext cx="3986145" cy="3225494"/>
          </a:xfrm>
          <a:prstGeom prst="rect">
            <a:avLst/>
          </a:prstGeom>
          <a:noFill/>
          <a:ln w="9525">
            <a:noFill/>
            <a:miter lim="800000"/>
            <a:headEnd/>
            <a:tailEnd/>
          </a:ln>
        </p:spPr>
      </p:pic>
    </p:spTree>
    <p:extLst>
      <p:ext uri="{BB962C8B-B14F-4D97-AF65-F5344CB8AC3E}">
        <p14:creationId xmlns:p14="http://schemas.microsoft.com/office/powerpoint/2010/main" val="4283406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p:txBody>
          <a:bodyPr>
            <a:normAutofit/>
          </a:bodyPr>
          <a:lstStyle/>
          <a:p>
            <a:r>
              <a:rPr lang="fr-FR" sz="2200" b="1" dirty="0">
                <a:latin typeface="Arial" panose="020B0604020202020204" pitchFamily="34" charset="0"/>
                <a:cs typeface="Arial" panose="020B0604020202020204" pitchFamily="34" charset="0"/>
              </a:rPr>
              <a:t>Les contreforts d’arthrodèse, </a:t>
            </a:r>
            <a:r>
              <a:rPr lang="fr-FR" sz="2200" dirty="0">
                <a:latin typeface="Arial" panose="020B0604020202020204" pitchFamily="34" charset="0"/>
                <a:cs typeface="Arial" panose="020B0604020202020204" pitchFamily="34" charset="0"/>
              </a:rPr>
              <a:t>appuis de fixation, bloquent de plus les mouvements dans l’articulation </a:t>
            </a:r>
            <a:r>
              <a:rPr lang="fr-FR" sz="2200" dirty="0" err="1">
                <a:latin typeface="Arial" panose="020B0604020202020204" pitchFamily="34" charset="0"/>
                <a:cs typeface="Arial" panose="020B0604020202020204" pitchFamily="34" charset="0"/>
              </a:rPr>
              <a:t>tibio</a:t>
            </a:r>
            <a:r>
              <a:rPr lang="fr-FR" sz="2200" dirty="0">
                <a:latin typeface="Arial" panose="020B0604020202020204" pitchFamily="34" charset="0"/>
                <a:cs typeface="Arial" panose="020B0604020202020204" pitchFamily="34" charset="0"/>
              </a:rPr>
              <a:t>-tarsienne. Leur action est connue sous l'expression de «chaussure de </a:t>
            </a:r>
            <a:r>
              <a:rPr lang="fr-FR" sz="2200" dirty="0" err="1">
                <a:latin typeface="Arial" panose="020B0604020202020204" pitchFamily="34" charset="0"/>
                <a:cs typeface="Arial" panose="020B0604020202020204" pitchFamily="34" charset="0"/>
              </a:rPr>
              <a:t>bloquage</a:t>
            </a:r>
            <a:r>
              <a:rPr lang="fr-FR" sz="2200" dirty="0">
                <a:latin typeface="Arial" panose="020B0604020202020204" pitchFamily="34" charset="0"/>
                <a:cs typeface="Arial" panose="020B0604020202020204" pitchFamily="34" charset="0"/>
              </a:rPr>
              <a:t>-déroulement». Le haut contrefort est complètement fermé à l’arrière et il forme une coque étroite qui entoure l’arrière-pied et la tige inférieure de la jambe. Une forme recourbée à l’arrière vers le bas est recommandée, de façon à prévenir des irritations dues à la remontée de la tige de la chaussure.</a:t>
            </a:r>
          </a:p>
          <a:p>
            <a:endParaRPr lang="de-CH" dirty="0"/>
          </a:p>
        </p:txBody>
      </p:sp>
      <p:pic>
        <p:nvPicPr>
          <p:cNvPr id="8" name="Bild 12">
            <a:extLst>
              <a:ext uri="{FF2B5EF4-FFF2-40B4-BE49-F238E27FC236}">
                <a16:creationId xmlns:a16="http://schemas.microsoft.com/office/drawing/2014/main" id="{7875425D-338C-42E2-ABE4-FD54E5256E32}"/>
              </a:ext>
            </a:extLst>
          </p:cNvPr>
          <p:cNvPicPr>
            <a:picLocks noGrp="1"/>
          </p:cNvPicPr>
          <p:nvPr>
            <p:ph sz="half" idx="2"/>
          </p:nvPr>
        </p:nvPicPr>
        <p:blipFill>
          <a:blip r:embed="rId2" cstate="print"/>
          <a:srcRect/>
          <a:stretch>
            <a:fillRect/>
          </a:stretch>
        </p:blipFill>
        <p:spPr bwMode="auto">
          <a:xfrm>
            <a:off x="7657040" y="2227418"/>
            <a:ext cx="3961205" cy="3017665"/>
          </a:xfrm>
          <a:prstGeom prst="rect">
            <a:avLst/>
          </a:prstGeom>
          <a:noFill/>
          <a:ln w="9525">
            <a:noFill/>
            <a:miter lim="800000"/>
            <a:headEnd/>
            <a:tailEnd/>
          </a:ln>
        </p:spPr>
      </p:pic>
    </p:spTree>
    <p:extLst>
      <p:ext uri="{BB962C8B-B14F-4D97-AF65-F5344CB8AC3E}">
        <p14:creationId xmlns:p14="http://schemas.microsoft.com/office/powerpoint/2010/main" val="1000358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p:txBody>
          <a:bodyPr/>
          <a:lstStyle/>
          <a:p>
            <a:r>
              <a:rPr lang="fr-FR" sz="2200" b="1">
                <a:latin typeface="Arial" panose="020B0604020202020204" pitchFamily="34" charset="0"/>
                <a:cs typeface="Arial" panose="020B0604020202020204" pitchFamily="34" charset="0"/>
              </a:rPr>
              <a:t>Les contreforts péronéens</a:t>
            </a:r>
            <a:r>
              <a:rPr lang="fr-FR" sz="2200">
                <a:latin typeface="Arial" panose="020B0604020202020204" pitchFamily="34" charset="0"/>
                <a:cs typeface="Arial" panose="020B0604020202020204" pitchFamily="34" charset="0"/>
              </a:rPr>
              <a:t> limitent le mouvement dans l’articulation tibio-tarsienne en flexion dorsale et tout spécialement en flexion plantaire. Le haut contrefort péronier peut être utilisé comme levier du pied avec une force d’élan bien dosée.</a:t>
            </a:r>
          </a:p>
          <a:p>
            <a:endParaRPr lang="de-CH" dirty="0"/>
          </a:p>
        </p:txBody>
      </p:sp>
      <p:pic>
        <p:nvPicPr>
          <p:cNvPr id="8" name="Bild 13">
            <a:extLst>
              <a:ext uri="{FF2B5EF4-FFF2-40B4-BE49-F238E27FC236}">
                <a16:creationId xmlns:a16="http://schemas.microsoft.com/office/drawing/2014/main" id="{79053A32-A494-4AF6-BB2F-BF63FC2CE773}"/>
              </a:ext>
            </a:extLst>
          </p:cNvPr>
          <p:cNvPicPr>
            <a:picLocks noGrp="1"/>
          </p:cNvPicPr>
          <p:nvPr>
            <p:ph sz="half" idx="2"/>
          </p:nvPr>
        </p:nvPicPr>
        <p:blipFill>
          <a:blip r:embed="rId2" cstate="print"/>
          <a:srcRect/>
          <a:stretch>
            <a:fillRect/>
          </a:stretch>
        </p:blipFill>
        <p:spPr bwMode="auto">
          <a:xfrm>
            <a:off x="7388438" y="1947852"/>
            <a:ext cx="3965362" cy="3258746"/>
          </a:xfrm>
          <a:prstGeom prst="rect">
            <a:avLst/>
          </a:prstGeom>
          <a:noFill/>
          <a:ln w="9525">
            <a:noFill/>
            <a:miter lim="800000"/>
            <a:headEnd/>
            <a:tailEnd/>
          </a:ln>
        </p:spPr>
      </p:pic>
    </p:spTree>
    <p:extLst>
      <p:ext uri="{BB962C8B-B14F-4D97-AF65-F5344CB8AC3E}">
        <p14:creationId xmlns:p14="http://schemas.microsoft.com/office/powerpoint/2010/main" val="1750542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p:txBody>
          <a:bodyPr/>
          <a:lstStyle/>
          <a:p>
            <a:r>
              <a:rPr lang="fr-FR" sz="2200">
                <a:latin typeface="Arial" panose="020B0604020202020204" pitchFamily="34" charset="0"/>
                <a:cs typeface="Arial" panose="020B0604020202020204" pitchFamily="34" charset="0"/>
              </a:rPr>
              <a:t>On appelle </a:t>
            </a:r>
            <a:r>
              <a:rPr lang="fr-FR" sz="2200" b="1">
                <a:latin typeface="Arial" panose="020B0604020202020204" pitchFamily="34" charset="0"/>
                <a:cs typeface="Arial" panose="020B0604020202020204" pitchFamily="34" charset="0"/>
              </a:rPr>
              <a:t>effet de chausse-pied </a:t>
            </a:r>
            <a:r>
              <a:rPr lang="fr-FR" sz="2200">
                <a:latin typeface="Arial" panose="020B0604020202020204" pitchFamily="34" charset="0"/>
                <a:cs typeface="Arial" panose="020B0604020202020204" pitchFamily="34" charset="0"/>
              </a:rPr>
              <a:t>une forme de contrefort qui a un renforcement additionnel ou qui a une partie supérieure élastique dans les chaussures montantes, pour faciliter l’entrée dans la chaussure lors d’orthèses.</a:t>
            </a:r>
          </a:p>
          <a:p>
            <a:endParaRPr lang="de-CH" dirty="0"/>
          </a:p>
        </p:txBody>
      </p:sp>
      <p:pic>
        <p:nvPicPr>
          <p:cNvPr id="8" name="Bild 14">
            <a:extLst>
              <a:ext uri="{FF2B5EF4-FFF2-40B4-BE49-F238E27FC236}">
                <a16:creationId xmlns:a16="http://schemas.microsoft.com/office/drawing/2014/main" id="{9A9E3D45-344F-4547-B110-5119733593FC}"/>
              </a:ext>
            </a:extLst>
          </p:cNvPr>
          <p:cNvPicPr>
            <a:picLocks noGrp="1"/>
          </p:cNvPicPr>
          <p:nvPr>
            <p:ph sz="half" idx="2"/>
          </p:nvPr>
        </p:nvPicPr>
        <p:blipFill>
          <a:blip r:embed="rId2" cstate="print"/>
          <a:srcRect/>
          <a:stretch>
            <a:fillRect/>
          </a:stretch>
        </p:blipFill>
        <p:spPr bwMode="auto">
          <a:xfrm>
            <a:off x="6944138" y="1883121"/>
            <a:ext cx="4409661" cy="3271975"/>
          </a:xfrm>
          <a:prstGeom prst="rect">
            <a:avLst/>
          </a:prstGeom>
          <a:noFill/>
          <a:ln w="9525">
            <a:noFill/>
            <a:miter lim="800000"/>
            <a:headEnd/>
            <a:tailEnd/>
          </a:ln>
        </p:spPr>
      </p:pic>
    </p:spTree>
    <p:extLst>
      <p:ext uri="{BB962C8B-B14F-4D97-AF65-F5344CB8AC3E}">
        <p14:creationId xmlns:p14="http://schemas.microsoft.com/office/powerpoint/2010/main" val="4153029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Formes de contreforts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609600" y="1825625"/>
            <a:ext cx="7262191" cy="4667250"/>
          </a:xfrm>
        </p:spPr>
        <p:txBody>
          <a:bodyPr>
            <a:normAutofit/>
          </a:bodyPr>
          <a:lstStyle/>
          <a:p>
            <a:r>
              <a:rPr lang="fr-FR" sz="2200" dirty="0">
                <a:latin typeface="Arial" panose="020B0604020202020204" pitchFamily="34" charset="0"/>
                <a:cs typeface="Arial" panose="020B0604020202020204" pitchFamily="34" charset="0"/>
              </a:rPr>
              <a:t>Le </a:t>
            </a:r>
            <a:r>
              <a:rPr lang="fr-FR" sz="2200" b="1" dirty="0">
                <a:latin typeface="Arial" panose="020B0604020202020204" pitchFamily="34" charset="0"/>
                <a:cs typeface="Arial" panose="020B0604020202020204" pitchFamily="34" charset="0"/>
              </a:rPr>
              <a:t>contrefort pour pied bot </a:t>
            </a:r>
            <a:r>
              <a:rPr lang="fr-FR" sz="2200" dirty="0">
                <a:latin typeface="Arial" panose="020B0604020202020204" pitchFamily="34" charset="0"/>
                <a:cs typeface="Arial" panose="020B0604020202020204" pitchFamily="34" charset="0"/>
              </a:rPr>
              <a:t>agit selon le procédé des trois points. Latéralement, le contrefort passe par-dessus la malléole et atteint l’extérieur de l’avant-pied. Sur la partie interne, il passe sous la malléole interne jusqu’à l’intérieur de l’avant-pied et est généralement lié au bout. Une attention particulière doit être accordée au montage du renforcement de la cambrure. Si le contrefort est lié au bout du côté intérieur, un renforcement du fond total est nécessaire. Si le contrefort n’est pas lié au bout mais ne prend que l’intérieur de l’avant-pied, la cambrure doit être construite de façon à coïncider avec les lobes du contrefort. Dans les cas graves, il est de plus nécessaire d’incorporer un renforcement de l’avant-pied qui remonte jusqu’à la languette.</a:t>
            </a:r>
          </a:p>
          <a:p>
            <a:endParaRPr lang="de-CH" sz="2200" dirty="0"/>
          </a:p>
        </p:txBody>
      </p:sp>
      <p:pic>
        <p:nvPicPr>
          <p:cNvPr id="8" name="Bild 15">
            <a:extLst>
              <a:ext uri="{FF2B5EF4-FFF2-40B4-BE49-F238E27FC236}">
                <a16:creationId xmlns:a16="http://schemas.microsoft.com/office/drawing/2014/main" id="{E047C543-6229-4D16-BABD-B52DDF339CB6}"/>
              </a:ext>
            </a:extLst>
          </p:cNvPr>
          <p:cNvPicPr>
            <a:picLocks noGrp="1"/>
          </p:cNvPicPr>
          <p:nvPr>
            <p:ph sz="half" idx="2"/>
          </p:nvPr>
        </p:nvPicPr>
        <p:blipFill>
          <a:blip r:embed="rId2" cstate="print"/>
          <a:srcRect/>
          <a:stretch>
            <a:fillRect/>
          </a:stretch>
        </p:blipFill>
        <p:spPr bwMode="auto">
          <a:xfrm>
            <a:off x="8163339" y="2358888"/>
            <a:ext cx="3776870" cy="3061252"/>
          </a:xfrm>
          <a:prstGeom prst="rect">
            <a:avLst/>
          </a:prstGeom>
          <a:noFill/>
          <a:ln w="9525">
            <a:noFill/>
            <a:miter lim="800000"/>
            <a:headEnd/>
            <a:tailEnd/>
          </a:ln>
        </p:spPr>
      </p:pic>
    </p:spTree>
    <p:extLst>
      <p:ext uri="{BB962C8B-B14F-4D97-AF65-F5344CB8AC3E}">
        <p14:creationId xmlns:p14="http://schemas.microsoft.com/office/powerpoint/2010/main" val="3785809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Languettes de soutien</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715617" y="1825624"/>
            <a:ext cx="6533323" cy="4667251"/>
          </a:xfrm>
        </p:spPr>
        <p:txBody>
          <a:bodyPr>
            <a:noAutofit/>
          </a:bodyPr>
          <a:lstStyle/>
          <a:p>
            <a:r>
              <a:rPr lang="fr-FR" sz="2200">
                <a:latin typeface="Arial" panose="020B0604020202020204" pitchFamily="34" charset="0"/>
                <a:cs typeface="Arial" panose="020B0604020202020204" pitchFamily="34" charset="0"/>
              </a:rPr>
              <a:t>Un </a:t>
            </a:r>
            <a:r>
              <a:rPr lang="fr-FR" sz="2200" b="1">
                <a:latin typeface="Arial" panose="020B0604020202020204" pitchFamily="34" charset="0"/>
                <a:cs typeface="Arial" panose="020B0604020202020204" pitchFamily="34" charset="0"/>
              </a:rPr>
              <a:t>bout qui remonte dans la languette</a:t>
            </a:r>
            <a:r>
              <a:rPr lang="fr-FR" sz="2200">
                <a:latin typeface="Arial" panose="020B0604020202020204" pitchFamily="34" charset="0"/>
                <a:cs typeface="Arial" panose="020B0604020202020204" pitchFamily="34" charset="0"/>
              </a:rPr>
              <a:t> remplit des tâches fonctionnelles ainsi que cosmétiques. Il confère une tenue additionnelle et stabilise la zone de l’avant-pied. On l’utilise en particulier en cas de pied bot équin, de chaussures pour appareils d’attelles et de formes de pied raccourcies. Avec une languette de soutien «réduite», on obtient ainsi des effets cosmétiques car la formation de plis lors de la marche peut être prévenue. Lors de l’allongement artificiel d’une chaussure pour compenser des longueurs de pieds inégales, le recours à un bout qui remonte dans la languette est indispensable si tout l’espace vide n’est pas comblé avec une prothèse compensant le défaut.</a:t>
            </a:r>
          </a:p>
          <a:p>
            <a:endParaRPr lang="de-CH" sz="2200" dirty="0"/>
          </a:p>
        </p:txBody>
      </p:sp>
      <p:pic>
        <p:nvPicPr>
          <p:cNvPr id="7" name="Bild 16">
            <a:extLst>
              <a:ext uri="{FF2B5EF4-FFF2-40B4-BE49-F238E27FC236}">
                <a16:creationId xmlns:a16="http://schemas.microsoft.com/office/drawing/2014/main" id="{5D664B80-F292-4D89-BDD8-19DDC4B20F44}"/>
              </a:ext>
            </a:extLst>
          </p:cNvPr>
          <p:cNvPicPr>
            <a:picLocks noGrp="1"/>
          </p:cNvPicPr>
          <p:nvPr>
            <p:ph sz="half" idx="2"/>
          </p:nvPr>
        </p:nvPicPr>
        <p:blipFill>
          <a:blip r:embed="rId2" cstate="print"/>
          <a:srcRect/>
          <a:stretch>
            <a:fillRect/>
          </a:stretch>
        </p:blipFill>
        <p:spPr bwMode="auto">
          <a:xfrm>
            <a:off x="7646504" y="2460061"/>
            <a:ext cx="3707296" cy="2536009"/>
          </a:xfrm>
          <a:prstGeom prst="rect">
            <a:avLst/>
          </a:prstGeom>
          <a:noFill/>
          <a:ln w="9525">
            <a:noFill/>
            <a:miter lim="800000"/>
            <a:headEnd/>
            <a:tailEnd/>
          </a:ln>
        </p:spPr>
      </p:pic>
    </p:spTree>
    <p:extLst>
      <p:ext uri="{BB962C8B-B14F-4D97-AF65-F5344CB8AC3E}">
        <p14:creationId xmlns:p14="http://schemas.microsoft.com/office/powerpoint/2010/main" val="1296045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527D9-6AA5-4B39-B2D2-6301FFEA4446}"/>
              </a:ext>
            </a:extLst>
          </p:cNvPr>
          <p:cNvSpPr>
            <a:spLocks noGrp="1"/>
          </p:cNvSpPr>
          <p:nvPr>
            <p:ph type="title"/>
          </p:nvPr>
        </p:nvSpPr>
        <p:spPr/>
        <p:txBody>
          <a:bodyPr/>
          <a:lstStyle/>
          <a:p>
            <a:pPr algn="ctr"/>
            <a:r>
              <a:rPr lang="fr-FR" b="1">
                <a:latin typeface="Arial" panose="020B0604020202020204" pitchFamily="34" charset="0"/>
                <a:cs typeface="Arial" panose="020B0604020202020204" pitchFamily="34" charset="0"/>
              </a:rPr>
              <a:t>Programme du cours</a:t>
            </a:r>
          </a:p>
        </p:txBody>
      </p:sp>
      <p:sp>
        <p:nvSpPr>
          <p:cNvPr id="3" name="Inhaltsplatzhalter 2">
            <a:extLst>
              <a:ext uri="{FF2B5EF4-FFF2-40B4-BE49-F238E27FC236}">
                <a16:creationId xmlns:a16="http://schemas.microsoft.com/office/drawing/2014/main" id="{E4DB945F-8807-4913-945E-472533C881DF}"/>
              </a:ext>
            </a:extLst>
          </p:cNvPr>
          <p:cNvSpPr>
            <a:spLocks noGrp="1"/>
          </p:cNvSpPr>
          <p:nvPr>
            <p:ph idx="1"/>
          </p:nvPr>
        </p:nvSpPr>
        <p:spPr/>
        <p:txBody>
          <a:bodyPr>
            <a:normAutofit/>
          </a:bodyPr>
          <a:lstStyle/>
          <a:p>
            <a:pPr marL="0" indent="0">
              <a:buNone/>
            </a:pPr>
            <a:r>
              <a:rPr lang="fr-FR" sz="2200" u="sng" dirty="0">
                <a:latin typeface="Arial" panose="020B0604020202020204" pitchFamily="34" charset="0"/>
                <a:cs typeface="Arial" panose="020B0604020202020204" pitchFamily="34" charset="0"/>
              </a:rPr>
              <a:t>Du 2</a:t>
            </a:r>
            <a:r>
              <a:rPr lang="fr-FR" sz="2200" u="sng" baseline="30000" dirty="0">
                <a:latin typeface="Arial" panose="020B0604020202020204" pitchFamily="34" charset="0"/>
                <a:cs typeface="Arial" panose="020B0604020202020204" pitchFamily="34" charset="0"/>
              </a:rPr>
              <a:t>e</a:t>
            </a:r>
            <a:r>
              <a:rPr lang="fr-FR" sz="2200" u="sng" dirty="0">
                <a:latin typeface="Arial" panose="020B0604020202020204" pitchFamily="34" charset="0"/>
                <a:cs typeface="Arial" panose="020B0604020202020204" pitchFamily="34" charset="0"/>
              </a:rPr>
              <a:t> au 4</a:t>
            </a:r>
            <a:r>
              <a:rPr lang="fr-FR" sz="2200" u="sng" baseline="30000" dirty="0">
                <a:latin typeface="Arial" panose="020B0604020202020204" pitchFamily="34" charset="0"/>
                <a:cs typeface="Arial" panose="020B0604020202020204" pitchFamily="34" charset="0"/>
              </a:rPr>
              <a:t>e</a:t>
            </a:r>
            <a:r>
              <a:rPr lang="fr-FR" sz="2200" u="sng" dirty="0">
                <a:latin typeface="Arial" panose="020B0604020202020204" pitchFamily="34" charset="0"/>
                <a:cs typeface="Arial" panose="020B0604020202020204" pitchFamily="34" charset="0"/>
              </a:rPr>
              <a:t> jour:</a:t>
            </a:r>
          </a:p>
          <a:p>
            <a:pPr>
              <a:buFontTx/>
              <a:buChar char="-"/>
            </a:pPr>
            <a:r>
              <a:rPr lang="fr-FR" sz="2200" dirty="0">
                <a:latin typeface="Arial" panose="020B0604020202020204" pitchFamily="34" charset="0"/>
                <a:cs typeface="Arial" panose="020B0604020202020204" pitchFamily="34" charset="0"/>
              </a:rPr>
              <a:t>1 jour: Chacun présente son cas (PowerPoint de 10 à 15 min, 15 à 20 min de questions, discussion).</a:t>
            </a:r>
          </a:p>
          <a:p>
            <a:pPr marL="0" indent="0">
              <a:buNone/>
            </a:pPr>
            <a:r>
              <a:rPr lang="fr-FR" sz="2200" dirty="0">
                <a:latin typeface="Arial" panose="020B0604020202020204" pitchFamily="34" charset="0"/>
                <a:cs typeface="Arial" panose="020B0604020202020204" pitchFamily="34" charset="0"/>
              </a:rPr>
              <a:t>-  évent. autre présentation de cas intéressants</a:t>
            </a:r>
          </a:p>
          <a:p>
            <a:pPr>
              <a:buFontTx/>
              <a:buChar char="-"/>
            </a:pPr>
            <a:r>
              <a:rPr lang="fr-FR" sz="2200" dirty="0">
                <a:latin typeface="Arial" panose="020B0604020202020204" pitchFamily="34" charset="0"/>
                <a:cs typeface="Arial" panose="020B0604020202020204" pitchFamily="34" charset="0"/>
              </a:rPr>
              <a:t>1 ½ jour de travaux pratiques – évent. en 2 groupes, les uns qui regardent et assistent, les autres qui travaillent.</a:t>
            </a:r>
          </a:p>
          <a:p>
            <a:pPr marL="0" indent="0">
              <a:buNone/>
            </a:pPr>
            <a:r>
              <a:rPr lang="fr-FR" sz="2200" dirty="0">
                <a:latin typeface="Arial" panose="020B0604020202020204" pitchFamily="34" charset="0"/>
                <a:cs typeface="Arial" panose="020B0604020202020204" pitchFamily="34" charset="0"/>
              </a:rPr>
              <a:t>-  Coordonner les documents de travail</a:t>
            </a:r>
          </a:p>
          <a:p>
            <a:pPr marL="0" indent="0">
              <a:buNone/>
            </a:pPr>
            <a:r>
              <a:rPr lang="fr-FR" sz="2200" dirty="0">
                <a:latin typeface="Arial" panose="020B0604020202020204" pitchFamily="34" charset="0"/>
                <a:cs typeface="Arial" panose="020B0604020202020204" pitchFamily="34" charset="0"/>
              </a:rPr>
              <a:t>-  ½ journée de d’entretien final et de discussion</a:t>
            </a:r>
          </a:p>
          <a:p>
            <a:endParaRPr lang="de-CH" sz="2200" dirty="0"/>
          </a:p>
        </p:txBody>
      </p:sp>
    </p:spTree>
    <p:extLst>
      <p:ext uri="{BB962C8B-B14F-4D97-AF65-F5344CB8AC3E}">
        <p14:creationId xmlns:p14="http://schemas.microsoft.com/office/powerpoint/2010/main" val="3463676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Languettes de soutien</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200" y="1838878"/>
            <a:ext cx="5748130" cy="4296879"/>
          </a:xfrm>
        </p:spPr>
        <p:txBody>
          <a:bodyPr>
            <a:noAutofit/>
          </a:bodyPr>
          <a:lstStyle/>
          <a:p>
            <a:r>
              <a:rPr lang="fr-FR" sz="2200">
                <a:latin typeface="Arial" panose="020B0604020202020204" pitchFamily="34" charset="0"/>
                <a:cs typeface="Arial" panose="020B0604020202020204" pitchFamily="34" charset="0"/>
              </a:rPr>
              <a:t>La languette de soutien antérieure a une tâche similaire à celle du contrefort du péroné. Elle sert également à un verrouillage dosé de l’articulation tibio-tarsienne. Elle est utilisée comme mesure individuelle dans les cas sévères de pied bot équin ou de moignons de pied, pour contrecarrer la tendance à basculer vers l’avant du pied. L’effet de levier vers l’arrière est considérable. Remontant dans la région de la jambe, elle transfère la pression du corps du tibia directement sur le sommet de la surface de charge du fond de la chaussure</a:t>
            </a:r>
          </a:p>
        </p:txBody>
      </p:sp>
      <p:pic>
        <p:nvPicPr>
          <p:cNvPr id="8" name="Bild 17">
            <a:extLst>
              <a:ext uri="{FF2B5EF4-FFF2-40B4-BE49-F238E27FC236}">
                <a16:creationId xmlns:a16="http://schemas.microsoft.com/office/drawing/2014/main" id="{2291B8D4-D5AB-47DC-BE32-61DA3A74E85C}"/>
              </a:ext>
            </a:extLst>
          </p:cNvPr>
          <p:cNvPicPr>
            <a:picLocks noGrp="1"/>
          </p:cNvPicPr>
          <p:nvPr>
            <p:ph sz="half" idx="2"/>
          </p:nvPr>
        </p:nvPicPr>
        <p:blipFill>
          <a:blip r:embed="rId2" cstate="print"/>
          <a:srcRect/>
          <a:stretch>
            <a:fillRect/>
          </a:stretch>
        </p:blipFill>
        <p:spPr bwMode="auto">
          <a:xfrm>
            <a:off x="7487478" y="1898162"/>
            <a:ext cx="3866324" cy="3362952"/>
          </a:xfrm>
          <a:prstGeom prst="rect">
            <a:avLst/>
          </a:prstGeom>
          <a:noFill/>
          <a:ln w="9525">
            <a:noFill/>
            <a:miter lim="800000"/>
            <a:headEnd/>
            <a:tailEnd/>
          </a:ln>
        </p:spPr>
      </p:pic>
    </p:spTree>
    <p:extLst>
      <p:ext uri="{BB962C8B-B14F-4D97-AF65-F5344CB8AC3E}">
        <p14:creationId xmlns:p14="http://schemas.microsoft.com/office/powerpoint/2010/main" val="2375347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Combinaisons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241853" y="1494321"/>
            <a:ext cx="9060089" cy="5171522"/>
          </a:xfrm>
        </p:spPr>
        <p:txBody>
          <a:bodyPr>
            <a:noAutofit/>
          </a:bodyPr>
          <a:lstStyle/>
          <a:p>
            <a:r>
              <a:rPr lang="fr-FR" sz="2200" dirty="0">
                <a:latin typeface="Arial" panose="020B0604020202020204" pitchFamily="34" charset="0"/>
                <a:cs typeface="Arial" panose="020B0604020202020204" pitchFamily="34" charset="0"/>
              </a:rPr>
              <a:t>La languette de soutien antérieure complète la tâche du contrefort d’arthrodèse et forme avec celui-ci ce que l’on appelle l’appui de fixation, qui ne peut sinon être obtenu qu’avec une chaussure interne.</a:t>
            </a:r>
          </a:p>
          <a:p>
            <a:r>
              <a:rPr lang="fr-FR" sz="2200" dirty="0">
                <a:latin typeface="Arial" panose="020B0604020202020204" pitchFamily="34" charset="0"/>
                <a:cs typeface="Arial" panose="020B0604020202020204" pitchFamily="34" charset="0"/>
              </a:rPr>
              <a:t>De nombreuses possibilités s’offrent pour l’exécution technique de ces éléments stabilisateurs et fixateurs dans la cordonnerie orthopédique. Individuellement, selon les besoins des diverses chaussures à fournir, de nombreuses combinaisons et compléments peuvent être réalisés.</a:t>
            </a:r>
          </a:p>
          <a:p>
            <a:r>
              <a:rPr lang="fr-FR" sz="2200" dirty="0">
                <a:latin typeface="Arial" panose="020B0604020202020204" pitchFamily="34" charset="0"/>
                <a:cs typeface="Arial" panose="020B0604020202020204" pitchFamily="34" charset="0"/>
              </a:rPr>
              <a:t>Toutes les fixations qui recouvrent la malléole sont élaborées sur une forme coulée soigneusement façonnée d’après un modèle précis en plâtre.</a:t>
            </a:r>
          </a:p>
          <a:p>
            <a:r>
              <a:rPr lang="fr-FR" sz="2200" dirty="0">
                <a:latin typeface="Arial" panose="020B0604020202020204" pitchFamily="34" charset="0"/>
                <a:cs typeface="Arial" panose="020B0604020202020204" pitchFamily="34" charset="0"/>
              </a:rPr>
              <a:t>Pour une prise en charge impeccable du patient, il est nécessaire que les éléments fixateurs soient à fleur de peau, sans exercer de pression. Il faut un peu de vide sur les pointes malléolaires sensibles. Des capitonnages élastiques doivent stimuler l’irrigation sanguine périphérique par contact avec la peau.</a:t>
            </a:r>
          </a:p>
          <a:p>
            <a:endParaRPr lang="de-CH" sz="2200" dirty="0"/>
          </a:p>
        </p:txBody>
      </p:sp>
      <p:pic>
        <p:nvPicPr>
          <p:cNvPr id="8" name="Bild 18">
            <a:extLst>
              <a:ext uri="{FF2B5EF4-FFF2-40B4-BE49-F238E27FC236}">
                <a16:creationId xmlns:a16="http://schemas.microsoft.com/office/drawing/2014/main" id="{8701BC7A-EDF3-4B50-B5A7-ED66BAC594E7}"/>
              </a:ext>
            </a:extLst>
          </p:cNvPr>
          <p:cNvPicPr>
            <a:picLocks noGrp="1"/>
          </p:cNvPicPr>
          <p:nvPr>
            <p:ph sz="half" idx="2"/>
          </p:nvPr>
        </p:nvPicPr>
        <p:blipFill>
          <a:blip r:embed="rId2" cstate="print"/>
          <a:srcRect/>
          <a:stretch>
            <a:fillRect/>
          </a:stretch>
        </p:blipFill>
        <p:spPr bwMode="auto">
          <a:xfrm>
            <a:off x="9236765" y="1963220"/>
            <a:ext cx="2713382" cy="2215045"/>
          </a:xfrm>
          <a:prstGeom prst="rect">
            <a:avLst/>
          </a:prstGeom>
          <a:noFill/>
          <a:ln w="9525">
            <a:noFill/>
            <a:miter lim="800000"/>
            <a:headEnd/>
            <a:tailEnd/>
          </a:ln>
        </p:spPr>
      </p:pic>
    </p:spTree>
    <p:extLst>
      <p:ext uri="{BB962C8B-B14F-4D97-AF65-F5344CB8AC3E}">
        <p14:creationId xmlns:p14="http://schemas.microsoft.com/office/powerpoint/2010/main" val="2114177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Compensation de fonction</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715617" y="1735280"/>
            <a:ext cx="6334541" cy="4923632"/>
          </a:xfrm>
        </p:spPr>
        <p:txBody>
          <a:bodyPr>
            <a:noAutofit/>
          </a:bodyPr>
          <a:lstStyle/>
          <a:p>
            <a:r>
              <a:rPr lang="fr-FR" sz="2200" dirty="0">
                <a:latin typeface="Arial" panose="020B0604020202020204" pitchFamily="34" charset="0"/>
                <a:cs typeface="Arial" panose="020B0604020202020204" pitchFamily="34" charset="0"/>
              </a:rPr>
              <a:t>La compensation de fonction comprend les mesures individuelles de technique orthopédique qui permettent la résolution correcte du cas individuel. La stabilisation est exercée, en plus du soutien approprié, par une structure verticale correcte. Des montants élevés à l’intérieur ou latéralement représentent souvent la condition pour le recentrage de la ligne de charge Avec des constructions de renforcement, on obtient la stabilité requise de l’ensemble de la compensation de fonction ou de certaines zones, le soutien est consolidé, un déroulement contrôlé du pas est obtenu et une forme stable est conservée dans la sollicitation.</a:t>
            </a:r>
          </a:p>
        </p:txBody>
      </p:sp>
      <p:pic>
        <p:nvPicPr>
          <p:cNvPr id="7" name="Bild 2">
            <a:extLst>
              <a:ext uri="{FF2B5EF4-FFF2-40B4-BE49-F238E27FC236}">
                <a16:creationId xmlns:a16="http://schemas.microsoft.com/office/drawing/2014/main" id="{662DAA85-747B-4E00-A600-88648BCFAFBF}"/>
              </a:ext>
            </a:extLst>
          </p:cNvPr>
          <p:cNvPicPr>
            <a:picLocks noGrp="1"/>
          </p:cNvPicPr>
          <p:nvPr>
            <p:ph sz="half" idx="2"/>
          </p:nvPr>
        </p:nvPicPr>
        <p:blipFill>
          <a:blip r:embed="rId2" cstate="print"/>
          <a:srcRect/>
          <a:stretch>
            <a:fillRect/>
          </a:stretch>
        </p:blipFill>
        <p:spPr bwMode="auto">
          <a:xfrm>
            <a:off x="7789918" y="4513008"/>
            <a:ext cx="3563881" cy="1979867"/>
          </a:xfrm>
          <a:prstGeom prst="rect">
            <a:avLst/>
          </a:prstGeom>
          <a:noFill/>
          <a:ln w="9525">
            <a:noFill/>
            <a:miter lim="800000"/>
            <a:headEnd/>
            <a:tailEnd/>
          </a:ln>
        </p:spPr>
      </p:pic>
      <p:pic>
        <p:nvPicPr>
          <p:cNvPr id="9" name="Bild 7" descr="C:\Users\Jonas Blum\Desktop\Beruf\Lehre\Arbeitsbuch\Bildlich\Fussbettungen\Bilder 026.jpg">
            <a:extLst>
              <a:ext uri="{FF2B5EF4-FFF2-40B4-BE49-F238E27FC236}">
                <a16:creationId xmlns:a16="http://schemas.microsoft.com/office/drawing/2014/main" id="{6048D0FF-1464-4E5E-9D78-9CC60EAB6CA2}"/>
              </a:ext>
            </a:extLst>
          </p:cNvPr>
          <p:cNvPicPr/>
          <p:nvPr/>
        </p:nvPicPr>
        <p:blipFill>
          <a:blip r:embed="rId3" cstate="print"/>
          <a:srcRect/>
          <a:stretch>
            <a:fillRect/>
          </a:stretch>
        </p:blipFill>
        <p:spPr bwMode="auto">
          <a:xfrm>
            <a:off x="7806959" y="1690688"/>
            <a:ext cx="3563881" cy="2401094"/>
          </a:xfrm>
          <a:prstGeom prst="rect">
            <a:avLst/>
          </a:prstGeom>
          <a:noFill/>
          <a:ln w="9525">
            <a:noFill/>
            <a:miter lim="800000"/>
            <a:headEnd/>
            <a:tailEnd/>
          </a:ln>
        </p:spPr>
      </p:pic>
    </p:spTree>
    <p:extLst>
      <p:ext uri="{BB962C8B-B14F-4D97-AF65-F5344CB8AC3E}">
        <p14:creationId xmlns:p14="http://schemas.microsoft.com/office/powerpoint/2010/main" val="439056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Compensation de défauts</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p:txBody>
          <a:bodyPr>
            <a:normAutofit/>
          </a:bodyPr>
          <a:lstStyle/>
          <a:p>
            <a:r>
              <a:rPr lang="fr-FR" sz="2200">
                <a:latin typeface="Arial" panose="020B0604020202020204" pitchFamily="34" charset="0"/>
                <a:cs typeface="Arial" panose="020B0604020202020204" pitchFamily="34" charset="0"/>
              </a:rPr>
              <a:t>On appelle compensation de défauts le remplacement de parties manquantes du pied. Celle-ci doit être assurée au niveau cosmétique et fonctionnel.</a:t>
            </a:r>
          </a:p>
        </p:txBody>
      </p:sp>
      <p:pic>
        <p:nvPicPr>
          <p:cNvPr id="6" name="Bild 8" descr="C:\Users\Jonas Blum\Desktop\Beruf\Lehre\Arbeitsbuch\Bildlich\Innenschuh\Bilder 020.jpg">
            <a:extLst>
              <a:ext uri="{FF2B5EF4-FFF2-40B4-BE49-F238E27FC236}">
                <a16:creationId xmlns:a16="http://schemas.microsoft.com/office/drawing/2014/main" id="{6B89DC34-F614-41F7-A720-477CC968F7AC}"/>
              </a:ext>
            </a:extLst>
          </p:cNvPr>
          <p:cNvPicPr>
            <a:picLocks noGrp="1"/>
          </p:cNvPicPr>
          <p:nvPr>
            <p:ph sz="half" idx="2"/>
          </p:nvPr>
        </p:nvPicPr>
        <p:blipFill>
          <a:blip r:embed="rId2" cstate="print"/>
          <a:srcRect/>
          <a:stretch>
            <a:fillRect/>
          </a:stretch>
        </p:blipFill>
        <p:spPr bwMode="auto">
          <a:xfrm>
            <a:off x="6904383" y="2143399"/>
            <a:ext cx="4335809" cy="3223731"/>
          </a:xfrm>
          <a:prstGeom prst="rect">
            <a:avLst/>
          </a:prstGeom>
          <a:noFill/>
          <a:ln w="9525">
            <a:noFill/>
            <a:miter lim="800000"/>
            <a:headEnd/>
            <a:tailEnd/>
          </a:ln>
        </p:spPr>
      </p:pic>
    </p:spTree>
    <p:extLst>
      <p:ext uri="{BB962C8B-B14F-4D97-AF65-F5344CB8AC3E}">
        <p14:creationId xmlns:p14="http://schemas.microsoft.com/office/powerpoint/2010/main" val="2028033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DF7EA-A2BF-439D-A9CB-A2C213005E5B}"/>
              </a:ext>
            </a:extLst>
          </p:cNvPr>
          <p:cNvSpPr>
            <a:spLocks noGrp="1"/>
          </p:cNvSpPr>
          <p:nvPr>
            <p:ph type="title"/>
          </p:nvPr>
        </p:nvSpPr>
        <p:spPr>
          <a:xfrm>
            <a:off x="838200" y="364590"/>
            <a:ext cx="10515600" cy="754203"/>
          </a:xfrm>
        </p:spPr>
        <p:txBody>
          <a:bodyPr>
            <a:normAutofit/>
          </a:bodyPr>
          <a:lstStyle/>
          <a:p>
            <a:pPr algn="ctr"/>
            <a:r>
              <a:rPr lang="fr-FR" sz="3600" b="1">
                <a:latin typeface="Arial" panose="020B0604020202020204" pitchFamily="34" charset="0"/>
                <a:cs typeface="Arial" panose="020B0604020202020204" pitchFamily="34" charset="0"/>
              </a:rPr>
              <a:t>7. Construction de la tige</a:t>
            </a:r>
          </a:p>
        </p:txBody>
      </p:sp>
      <p:pic>
        <p:nvPicPr>
          <p:cNvPr id="4" name="Image 6">
            <a:extLst>
              <a:ext uri="{FF2B5EF4-FFF2-40B4-BE49-F238E27FC236}">
                <a16:creationId xmlns:a16="http://schemas.microsoft.com/office/drawing/2014/main" id="{F41A9F2A-8EFA-4F73-8745-5B3A01753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89" y="1549032"/>
            <a:ext cx="4027880" cy="2215334"/>
          </a:xfrm>
          <a:prstGeom prst="rect">
            <a:avLst/>
          </a:prstGeom>
        </p:spPr>
      </p:pic>
      <p:pic>
        <p:nvPicPr>
          <p:cNvPr id="5" name="Image 5">
            <a:extLst>
              <a:ext uri="{FF2B5EF4-FFF2-40B4-BE49-F238E27FC236}">
                <a16:creationId xmlns:a16="http://schemas.microsoft.com/office/drawing/2014/main" id="{E3E79E97-6F15-4833-B4C9-AEC37C39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433" y="1549032"/>
            <a:ext cx="2817244" cy="2253795"/>
          </a:xfrm>
          <a:prstGeom prst="rect">
            <a:avLst/>
          </a:prstGeom>
        </p:spPr>
      </p:pic>
      <p:pic>
        <p:nvPicPr>
          <p:cNvPr id="6" name="Image 3">
            <a:extLst>
              <a:ext uri="{FF2B5EF4-FFF2-40B4-BE49-F238E27FC236}">
                <a16:creationId xmlns:a16="http://schemas.microsoft.com/office/drawing/2014/main" id="{D84B7EB7-F39E-49F4-B4FB-A47AE1D75802}"/>
              </a:ext>
            </a:extLst>
          </p:cNvPr>
          <p:cNvPicPr>
            <a:picLocks noChangeAspect="1"/>
          </p:cNvPicPr>
          <p:nvPr/>
        </p:nvPicPr>
        <p:blipFill rotWithShape="1">
          <a:blip r:embed="rId4"/>
          <a:srcRect l="19189" t="15072" r="45332" b="45933"/>
          <a:stretch/>
        </p:blipFill>
        <p:spPr>
          <a:xfrm>
            <a:off x="750689" y="3982905"/>
            <a:ext cx="4013645" cy="2652125"/>
          </a:xfrm>
          <a:prstGeom prst="rect">
            <a:avLst/>
          </a:prstGeom>
        </p:spPr>
      </p:pic>
      <p:pic>
        <p:nvPicPr>
          <p:cNvPr id="7" name="Espace réservé du contenu 2">
            <a:extLst>
              <a:ext uri="{FF2B5EF4-FFF2-40B4-BE49-F238E27FC236}">
                <a16:creationId xmlns:a16="http://schemas.microsoft.com/office/drawing/2014/main" id="{04E4AA49-5BF9-4006-9C78-1421426E57EF}"/>
              </a:ext>
            </a:extLst>
          </p:cNvPr>
          <p:cNvPicPr>
            <a:picLocks noGrp="1" noChangeAspect="1"/>
          </p:cNvPicPr>
          <p:nvPr>
            <p:ph idx="1"/>
          </p:nvPr>
        </p:nvPicPr>
        <p:blipFill rotWithShape="1">
          <a:blip r:embed="rId5"/>
          <a:srcRect l="11467" t="6234" r="12159" b="21540"/>
          <a:stretch/>
        </p:blipFill>
        <p:spPr>
          <a:xfrm>
            <a:off x="6675411" y="3982905"/>
            <a:ext cx="4487245" cy="2652125"/>
          </a:xfrm>
          <a:prstGeom prst="rect">
            <a:avLst/>
          </a:prstGeom>
        </p:spPr>
      </p:pic>
    </p:spTree>
    <p:extLst>
      <p:ext uri="{BB962C8B-B14F-4D97-AF65-F5344CB8AC3E}">
        <p14:creationId xmlns:p14="http://schemas.microsoft.com/office/powerpoint/2010/main" val="1584729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BCA4936C-E8DD-445F-B90A-A8CFEBBB7E2F}"/>
              </a:ext>
            </a:extLst>
          </p:cNvPr>
          <p:cNvGraphicFramePr>
            <a:graphicFrameLocks noChangeAspect="1"/>
          </p:cNvGraphicFramePr>
          <p:nvPr>
            <p:extLst>
              <p:ext uri="{D42A27DB-BD31-4B8C-83A1-F6EECF244321}">
                <p14:modId xmlns:p14="http://schemas.microsoft.com/office/powerpoint/2010/main" val="95202038"/>
              </p:ext>
            </p:extLst>
          </p:nvPr>
        </p:nvGraphicFramePr>
        <p:xfrm>
          <a:off x="829811" y="41843"/>
          <a:ext cx="4787473" cy="6774314"/>
        </p:xfrm>
        <a:graphic>
          <a:graphicData uri="http://schemas.openxmlformats.org/presentationml/2006/ole">
            <mc:AlternateContent xmlns:mc="http://schemas.openxmlformats.org/markup-compatibility/2006">
              <mc:Choice xmlns:v="urn:schemas-microsoft-com:vml" Requires="v">
                <p:oleObj spid="_x0000_s2067" name="Acrobat Document" r:id="rId3" imgW="5667359" imgH="8020022" progId="AcroExch.Document.DC">
                  <p:embed/>
                </p:oleObj>
              </mc:Choice>
              <mc:Fallback>
                <p:oleObj name="Acrobat Document" r:id="rId3" imgW="5667359" imgH="8020022" progId="AcroExch.Document.DC">
                  <p:embed/>
                  <p:pic>
                    <p:nvPicPr>
                      <p:cNvPr id="2" name="Objekt 1">
                        <a:extLst>
                          <a:ext uri="{FF2B5EF4-FFF2-40B4-BE49-F238E27FC236}">
                            <a16:creationId xmlns:a16="http://schemas.microsoft.com/office/drawing/2014/main" id="{BCA4936C-E8DD-445F-B90A-A8CFEBBB7E2F}"/>
                          </a:ext>
                        </a:extLst>
                      </p:cNvPr>
                      <p:cNvPicPr/>
                      <p:nvPr/>
                    </p:nvPicPr>
                    <p:blipFill>
                      <a:blip r:embed="rId4"/>
                      <a:stretch>
                        <a:fillRect/>
                      </a:stretch>
                    </p:blipFill>
                    <p:spPr>
                      <a:xfrm>
                        <a:off x="829811" y="41843"/>
                        <a:ext cx="4787473" cy="6774314"/>
                      </a:xfrm>
                      <a:prstGeom prst="rect">
                        <a:avLst/>
                      </a:prstGeom>
                    </p:spPr>
                  </p:pic>
                </p:oleObj>
              </mc:Fallback>
            </mc:AlternateContent>
          </a:graphicData>
        </a:graphic>
      </p:graphicFrame>
      <p:pic>
        <p:nvPicPr>
          <p:cNvPr id="3" name="Inhaltsplatzhalter 4">
            <a:extLst>
              <a:ext uri="{FF2B5EF4-FFF2-40B4-BE49-F238E27FC236}">
                <a16:creationId xmlns:a16="http://schemas.microsoft.com/office/drawing/2014/main" id="{D25E767D-A00A-4084-B445-D011188B3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2354" y="1026645"/>
            <a:ext cx="3262665" cy="4616671"/>
          </a:xfrm>
          <a:prstGeom prst="rect">
            <a:avLst/>
          </a:prstGeom>
        </p:spPr>
      </p:pic>
    </p:spTree>
    <p:extLst>
      <p:ext uri="{BB962C8B-B14F-4D97-AF65-F5344CB8AC3E}">
        <p14:creationId xmlns:p14="http://schemas.microsoft.com/office/powerpoint/2010/main" val="156397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DF23E70-8489-4B69-8B33-41EE4E833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12107" y="-1207926"/>
            <a:ext cx="6559572" cy="9268039"/>
          </a:xfrm>
          <a:prstGeom prst="rect">
            <a:avLst/>
          </a:prstGeom>
        </p:spPr>
      </p:pic>
    </p:spTree>
    <p:extLst>
      <p:ext uri="{BB962C8B-B14F-4D97-AF65-F5344CB8AC3E}">
        <p14:creationId xmlns:p14="http://schemas.microsoft.com/office/powerpoint/2010/main" val="2545677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D5172-0460-4072-A3BE-7F37269142AD}"/>
              </a:ext>
            </a:extLst>
          </p:cNvPr>
          <p:cNvSpPr>
            <a:spLocks noGrp="1"/>
          </p:cNvSpPr>
          <p:nvPr>
            <p:ph type="title"/>
          </p:nvPr>
        </p:nvSpPr>
        <p:spPr>
          <a:xfrm>
            <a:off x="838200" y="582553"/>
            <a:ext cx="10515600" cy="941390"/>
          </a:xfrm>
        </p:spPr>
        <p:txBody>
          <a:bodyPr>
            <a:normAutofit/>
          </a:bodyPr>
          <a:lstStyle/>
          <a:p>
            <a:r>
              <a:rPr lang="fr-FR" sz="3600" b="1">
                <a:latin typeface="Arial" panose="020B0604020202020204" pitchFamily="34" charset="0"/>
                <a:cs typeface="Arial" panose="020B0604020202020204" pitchFamily="34" charset="0"/>
              </a:rPr>
              <a:t>8. Construction du fond</a:t>
            </a:r>
          </a:p>
        </p:txBody>
      </p:sp>
      <p:pic>
        <p:nvPicPr>
          <p:cNvPr id="5" name="Grafik 4">
            <a:extLst>
              <a:ext uri="{FF2B5EF4-FFF2-40B4-BE49-F238E27FC236}">
                <a16:creationId xmlns:a16="http://schemas.microsoft.com/office/drawing/2014/main" id="{82F3A3CA-EBCD-4D7A-9790-27A6B672F9F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76268" y="2728383"/>
            <a:ext cx="4004965" cy="3003724"/>
          </a:xfrm>
          <a:prstGeom prst="rect">
            <a:avLst/>
          </a:prstGeom>
        </p:spPr>
      </p:pic>
      <p:pic>
        <p:nvPicPr>
          <p:cNvPr id="6" name="Espace réservé du contenu 2">
            <a:extLst>
              <a:ext uri="{FF2B5EF4-FFF2-40B4-BE49-F238E27FC236}">
                <a16:creationId xmlns:a16="http://schemas.microsoft.com/office/drawing/2014/main" id="{DD48F846-2F25-481F-BB8C-1C1E043E6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836" y="582553"/>
            <a:ext cx="4004964" cy="5755706"/>
          </a:xfrm>
          <a:prstGeom prst="rect">
            <a:avLst/>
          </a:prstGeom>
        </p:spPr>
      </p:pic>
    </p:spTree>
    <p:extLst>
      <p:ext uri="{BB962C8B-B14F-4D97-AF65-F5344CB8AC3E}">
        <p14:creationId xmlns:p14="http://schemas.microsoft.com/office/powerpoint/2010/main" val="3346656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3C25508-C0A1-4E9B-BB3E-13074C6E6619}"/>
              </a:ext>
            </a:extLst>
          </p:cNvPr>
          <p:cNvSpPr>
            <a:spLocks noGrp="1"/>
          </p:cNvSpPr>
          <p:nvPr>
            <p:ph idx="1"/>
          </p:nvPr>
        </p:nvSpPr>
        <p:spPr>
          <a:xfrm>
            <a:off x="838200" y="1235040"/>
            <a:ext cx="10515600" cy="4387920"/>
          </a:xfrm>
        </p:spPr>
        <p:txBody>
          <a:bodyPr>
            <a:normAutofit lnSpcReduction="10000"/>
          </a:bodyPr>
          <a:lstStyle/>
          <a:p>
            <a:pPr marL="0" indent="0">
              <a:buNone/>
            </a:pPr>
            <a:r>
              <a:rPr lang="fr-FR" sz="2200" u="sng" dirty="0">
                <a:latin typeface="Arial" panose="020B0604020202020204" pitchFamily="34" charset="0"/>
                <a:cs typeface="Arial" panose="020B0604020202020204" pitchFamily="34" charset="0"/>
              </a:rPr>
              <a:t>Par construction du fond, on entend les étapes suivantes:</a:t>
            </a:r>
          </a:p>
          <a:p>
            <a:pPr marL="0" indent="0">
              <a:buNone/>
            </a:pPr>
            <a:r>
              <a:rPr lang="fr-FR" sz="2200" dirty="0">
                <a:latin typeface="Arial" panose="020B0604020202020204" pitchFamily="34" charset="0"/>
                <a:cs typeface="Arial" panose="020B0604020202020204" pitchFamily="34" charset="0"/>
              </a:rPr>
              <a:t>- Montage de la première</a:t>
            </a:r>
          </a:p>
          <a:p>
            <a:pPr marL="0" indent="0">
              <a:buNone/>
            </a:pPr>
            <a:r>
              <a:rPr lang="fr-FR" sz="2200" dirty="0">
                <a:latin typeface="Arial" panose="020B0604020202020204" pitchFamily="34" charset="0"/>
                <a:cs typeface="Arial" panose="020B0604020202020204" pitchFamily="34" charset="0"/>
              </a:rPr>
              <a:t>- </a:t>
            </a:r>
            <a:r>
              <a:rPr lang="fr-FR" sz="2200" b="1" dirty="0">
                <a:latin typeface="Arial" panose="020B0604020202020204" pitchFamily="34" charset="0"/>
                <a:cs typeface="Arial" panose="020B0604020202020204" pitchFamily="34" charset="0"/>
              </a:rPr>
              <a:t>Montage de la cambrure</a:t>
            </a:r>
          </a:p>
          <a:p>
            <a:pPr marL="0" indent="0">
              <a:buNone/>
            </a:pPr>
            <a:r>
              <a:rPr lang="fr-FR" sz="2200" dirty="0">
                <a:latin typeface="Arial" panose="020B0604020202020204" pitchFamily="34" charset="0"/>
                <a:cs typeface="Arial" panose="020B0604020202020204" pitchFamily="34" charset="0"/>
              </a:rPr>
              <a:t>- Finition des contreforts, empeignes et </a:t>
            </a:r>
            <a:r>
              <a:rPr lang="fr-FR" sz="2200" b="1" dirty="0">
                <a:latin typeface="Arial" panose="020B0604020202020204" pitchFamily="34" charset="0"/>
                <a:cs typeface="Arial" panose="020B0604020202020204" pitchFamily="34" charset="0"/>
              </a:rPr>
              <a:t>bouts</a:t>
            </a:r>
          </a:p>
          <a:p>
            <a:pPr marL="0" indent="0">
              <a:buNone/>
            </a:pPr>
            <a:r>
              <a:rPr lang="fr-FR" sz="2200" dirty="0">
                <a:latin typeface="Arial" panose="020B0604020202020204" pitchFamily="34" charset="0"/>
                <a:cs typeface="Arial" panose="020B0604020202020204" pitchFamily="34" charset="0"/>
              </a:rPr>
              <a:t>- Assemblage</a:t>
            </a:r>
          </a:p>
          <a:p>
            <a:pPr marL="0" indent="0">
              <a:buNone/>
            </a:pPr>
            <a:r>
              <a:rPr lang="fr-FR" sz="2200" dirty="0">
                <a:latin typeface="Arial" panose="020B0604020202020204" pitchFamily="34" charset="0"/>
                <a:cs typeface="Arial" panose="020B0604020202020204" pitchFamily="34" charset="0"/>
              </a:rPr>
              <a:t>- Montage de trépointe, fond en coque, etc.</a:t>
            </a:r>
          </a:p>
          <a:p>
            <a:pPr marL="182563" indent="-182563">
              <a:lnSpc>
                <a:spcPct val="100000"/>
              </a:lnSpc>
              <a:buFontTx/>
              <a:buChar char="-"/>
            </a:pPr>
            <a:r>
              <a:rPr lang="fr-FR" sz="2200" b="1" dirty="0">
                <a:latin typeface="Arial" panose="020B0604020202020204" pitchFamily="34" charset="0"/>
                <a:cs typeface="Arial" panose="020B0604020202020204" pitchFamily="34" charset="0"/>
              </a:rPr>
              <a:t>Construction individuelle </a:t>
            </a:r>
            <a:r>
              <a:rPr lang="fr-FR" sz="2200" dirty="0">
                <a:latin typeface="Arial" panose="020B0604020202020204" pitchFamily="34" charset="0"/>
                <a:cs typeface="Arial" panose="020B0604020202020204" pitchFamily="34" charset="0"/>
              </a:rPr>
              <a:t>(formes des talons, amortissement, déroulements supplémentaires, etc.)</a:t>
            </a:r>
          </a:p>
          <a:p>
            <a:pPr marL="0" indent="0">
              <a:buNone/>
            </a:pPr>
            <a:r>
              <a:rPr lang="fr-FR" sz="2200" dirty="0">
                <a:latin typeface="Arial" panose="020B0604020202020204" pitchFamily="34" charset="0"/>
                <a:cs typeface="Arial" panose="020B0604020202020204" pitchFamily="34" charset="0"/>
              </a:rPr>
              <a:t>- Montage des semelles</a:t>
            </a:r>
          </a:p>
          <a:p>
            <a:pPr marL="0" indent="0">
              <a:buNone/>
            </a:pPr>
            <a:r>
              <a:rPr lang="fr-FR" sz="2200" dirty="0">
                <a:latin typeface="Arial" panose="020B0604020202020204" pitchFamily="34" charset="0"/>
                <a:cs typeface="Arial" panose="020B0604020202020204" pitchFamily="34" charset="0"/>
              </a:rPr>
              <a:t>- Formes extérieures</a:t>
            </a:r>
          </a:p>
          <a:p>
            <a:pPr marL="0" indent="0">
              <a:buNone/>
            </a:pPr>
            <a:r>
              <a:rPr lang="fr-FR" sz="2200" dirty="0">
                <a:latin typeface="Arial" panose="020B0604020202020204" pitchFamily="34" charset="0"/>
                <a:cs typeface="Arial" panose="020B0604020202020204" pitchFamily="34" charset="0"/>
              </a:rPr>
              <a:t>- Coller les semelles intérieures, finish</a:t>
            </a:r>
          </a:p>
        </p:txBody>
      </p:sp>
    </p:spTree>
    <p:extLst>
      <p:ext uri="{BB962C8B-B14F-4D97-AF65-F5344CB8AC3E}">
        <p14:creationId xmlns:p14="http://schemas.microsoft.com/office/powerpoint/2010/main" val="893942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66D26-3FE1-4AFA-810B-AD252246DC39}"/>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Renforcement de la cambrure</a:t>
            </a:r>
          </a:p>
        </p:txBody>
      </p:sp>
      <p:sp>
        <p:nvSpPr>
          <p:cNvPr id="3" name="Inhaltsplatzhalter 2">
            <a:extLst>
              <a:ext uri="{FF2B5EF4-FFF2-40B4-BE49-F238E27FC236}">
                <a16:creationId xmlns:a16="http://schemas.microsoft.com/office/drawing/2014/main" id="{8AA12EA2-5FF1-4844-9072-F1CB0C87C668}"/>
              </a:ext>
            </a:extLst>
          </p:cNvPr>
          <p:cNvSpPr>
            <a:spLocks noGrp="1"/>
          </p:cNvSpPr>
          <p:nvPr>
            <p:ph idx="1"/>
          </p:nvPr>
        </p:nvSpPr>
        <p:spPr>
          <a:xfrm>
            <a:off x="838200" y="1825625"/>
            <a:ext cx="10515600" cy="4204114"/>
          </a:xfrm>
        </p:spPr>
        <p:txBody>
          <a:bodyPr>
            <a:normAutofit/>
          </a:bodyPr>
          <a:lstStyle/>
          <a:p>
            <a:r>
              <a:rPr lang="fr-FR" sz="2200" dirty="0">
                <a:latin typeface="Arial" panose="020B0604020202020204" pitchFamily="34" charset="0"/>
                <a:cs typeface="Arial" panose="020B0604020202020204" pitchFamily="34" charset="0"/>
              </a:rPr>
              <a:t>Il existe en principe deux possibilités de montage de la cambrure. La première consiste à fixer la cambrure avant l’assemblage. Ceci présente l’avantage que l’on peut aller jusqu’à environ 5 mm de la première avec le renforcement et que l’on obtient ainsi une stabilisation étendue. La seconde possibilité consiste à adapter la cambrure après l’assemblage, ce qui devient toutefois plus instable car le bord de montage laisse encore du jeu, même s’il est très bien fait.</a:t>
            </a:r>
          </a:p>
          <a:p>
            <a:r>
              <a:rPr lang="fr-FR" sz="2200" dirty="0">
                <a:latin typeface="Arial" panose="020B0604020202020204" pitchFamily="34" charset="0"/>
                <a:cs typeface="Arial" panose="020B0604020202020204" pitchFamily="34" charset="0"/>
              </a:rPr>
              <a:t>Comme matériaux, on utilise souvent du carbone et du polypropylène, tout comme diverses substances plus fines de renforcement telles que </a:t>
            </a:r>
            <a:r>
              <a:rPr lang="fr-FR" sz="2200" dirty="0" err="1">
                <a:latin typeface="Arial" panose="020B0604020202020204" pitchFamily="34" charset="0"/>
                <a:cs typeface="Arial" panose="020B0604020202020204" pitchFamily="34" charset="0"/>
              </a:rPr>
              <a:t>Thermit</a:t>
            </a:r>
            <a:r>
              <a:rPr lang="fr-FR" sz="2200" dirty="0">
                <a:latin typeface="Arial" panose="020B0604020202020204" pitchFamily="34" charset="0"/>
                <a:cs typeface="Arial" panose="020B0604020202020204" pitchFamily="34" charset="0"/>
              </a:rPr>
              <a:t>, Max, Pontus... Le carbone peut être découpé dans des plaques thermoplastiques ou être directement laminé. Avec les autres renforcements, il est recommandé d’inclure un </a:t>
            </a:r>
            <a:r>
              <a:rPr lang="fr-FR" sz="2200" dirty="0" err="1">
                <a:latin typeface="Arial" panose="020B0604020202020204" pitchFamily="34" charset="0"/>
                <a:cs typeface="Arial" panose="020B0604020202020204" pitchFamily="34" charset="0"/>
              </a:rPr>
              <a:t>cambrion</a:t>
            </a:r>
            <a:r>
              <a:rPr lang="fr-FR" sz="2200" dirty="0">
                <a:latin typeface="Arial" panose="020B0604020202020204" pitchFamily="34" charset="0"/>
                <a:cs typeface="Arial" panose="020B0604020202020204" pitchFamily="34" charset="0"/>
              </a:rPr>
              <a:t>, pour autant qu’un talon </a:t>
            </a:r>
            <a:r>
              <a:rPr lang="fr-FR" sz="2200" dirty="0" err="1">
                <a:latin typeface="Arial" panose="020B0604020202020204" pitchFamily="34" charset="0"/>
                <a:cs typeface="Arial" panose="020B0604020202020204" pitchFamily="34" charset="0"/>
              </a:rPr>
              <a:t>lifty</a:t>
            </a:r>
            <a:r>
              <a:rPr lang="fr-FR" sz="2200" dirty="0">
                <a:latin typeface="Arial" panose="020B0604020202020204" pitchFamily="34" charset="0"/>
                <a:cs typeface="Arial" panose="020B0604020202020204" pitchFamily="34" charset="0"/>
              </a:rPr>
              <a:t> ne soit pas incorporé dans la construction du fond.</a:t>
            </a:r>
          </a:p>
          <a:p>
            <a:endParaRPr lang="de-CH" sz="2200" dirty="0"/>
          </a:p>
        </p:txBody>
      </p:sp>
    </p:spTree>
    <p:extLst>
      <p:ext uri="{BB962C8B-B14F-4D97-AF65-F5344CB8AC3E}">
        <p14:creationId xmlns:p14="http://schemas.microsoft.com/office/powerpoint/2010/main" val="358767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AF551-954F-4715-B047-66238D29F074}"/>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1. Définition de la chaussure sur mesure</a:t>
            </a:r>
          </a:p>
        </p:txBody>
      </p:sp>
      <p:sp>
        <p:nvSpPr>
          <p:cNvPr id="3" name="Inhaltsplatzhalter 2">
            <a:extLst>
              <a:ext uri="{FF2B5EF4-FFF2-40B4-BE49-F238E27FC236}">
                <a16:creationId xmlns:a16="http://schemas.microsoft.com/office/drawing/2014/main" id="{C3DB5C18-55F7-4D4D-A171-A06A27EF1BEE}"/>
              </a:ext>
            </a:extLst>
          </p:cNvPr>
          <p:cNvSpPr>
            <a:spLocks noGrp="1"/>
          </p:cNvSpPr>
          <p:nvPr>
            <p:ph idx="1"/>
          </p:nvPr>
        </p:nvSpPr>
        <p:spPr/>
        <p:txBody>
          <a:bodyPr/>
          <a:lstStyle/>
          <a:p>
            <a:r>
              <a:rPr lang="fr-FR" sz="2200" dirty="0">
                <a:latin typeface="Arial" panose="020B0604020202020204" pitchFamily="34" charset="0"/>
                <a:cs typeface="Arial" panose="020B0604020202020204" pitchFamily="34" charset="0"/>
              </a:rPr>
              <a:t>Les chaussures orthopédiques sur mesure sont des chaussures qui sont fabriquées spécialement pour le patient sur une forme individuelle. </a:t>
            </a:r>
          </a:p>
          <a:p>
            <a:endParaRPr lang="de-CH" sz="2200" dirty="0">
              <a:latin typeface="Arial" panose="020B0604020202020204" pitchFamily="34" charset="0"/>
              <a:cs typeface="Arial" panose="020B0604020202020204" pitchFamily="34" charset="0"/>
            </a:endParaRPr>
          </a:p>
          <a:p>
            <a:r>
              <a:rPr lang="fr-FR" sz="2200" dirty="0">
                <a:latin typeface="Arial" panose="020B0604020202020204" pitchFamily="34" charset="0"/>
                <a:cs typeface="Arial" panose="020B0604020202020204" pitchFamily="34" charset="0"/>
              </a:rPr>
              <a:t>Des éléments de correction, de soutien, de création d’un lit plantaire, de compensation de défauts ou d’amélioration de la biomécanique sont incorporés dans la chaussure.</a:t>
            </a:r>
          </a:p>
          <a:p>
            <a:endParaRPr lang="de-CH" sz="2200" dirty="0">
              <a:latin typeface="Arial" panose="020B0604020202020204" pitchFamily="34" charset="0"/>
              <a:cs typeface="Arial" panose="020B0604020202020204" pitchFamily="34" charset="0"/>
            </a:endParaRPr>
          </a:p>
          <a:p>
            <a:r>
              <a:rPr lang="fr-FR" sz="2200" dirty="0">
                <a:latin typeface="Arial" panose="020B0604020202020204" pitchFamily="34" charset="0"/>
                <a:cs typeface="Arial" panose="020B0604020202020204" pitchFamily="34" charset="0"/>
              </a:rPr>
              <a:t>On cherche à contenter le plus possible le patient au niveau fonctionnel et visuel.</a:t>
            </a:r>
          </a:p>
          <a:p>
            <a:endParaRPr lang="de-CH" sz="2200" dirty="0">
              <a:latin typeface="Arial" panose="020B0604020202020204" pitchFamily="34" charset="0"/>
              <a:cs typeface="Arial" panose="020B0604020202020204" pitchFamily="34" charset="0"/>
            </a:endParaRPr>
          </a:p>
          <a:p>
            <a:r>
              <a:rPr lang="fr-FR" sz="2200" b="1" i="1" dirty="0">
                <a:latin typeface="Arial" panose="020B0604020202020204" pitchFamily="34" charset="0"/>
                <a:cs typeface="Arial" panose="020B0604020202020204" pitchFamily="34" charset="0"/>
              </a:rPr>
              <a:t>Les chaussures orthopédiques doivent masquer la malformation et corriger le défaut fonctionnel le mieux possible.</a:t>
            </a:r>
          </a:p>
          <a:p>
            <a:endParaRPr lang="de-CH" dirty="0"/>
          </a:p>
        </p:txBody>
      </p:sp>
    </p:spTree>
    <p:extLst>
      <p:ext uri="{BB962C8B-B14F-4D97-AF65-F5344CB8AC3E}">
        <p14:creationId xmlns:p14="http://schemas.microsoft.com/office/powerpoint/2010/main" val="797970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Renforcement de la cambrure</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p:txBody>
          <a:bodyPr>
            <a:normAutofit/>
          </a:bodyPr>
          <a:lstStyle/>
          <a:p>
            <a:r>
              <a:rPr lang="fr-FR" sz="2200" b="1">
                <a:latin typeface="Arial" panose="020B0604020202020204" pitchFamily="34" charset="0"/>
                <a:cs typeface="Arial" panose="020B0604020202020204" pitchFamily="34" charset="0"/>
              </a:rPr>
              <a:t>Forme allongée du côté intérieur:</a:t>
            </a:r>
            <a:r>
              <a:rPr lang="fr-FR" sz="2200">
                <a:latin typeface="Arial" panose="020B0604020202020204" pitchFamily="34" charset="0"/>
                <a:cs typeface="Arial" panose="020B0604020202020204" pitchFamily="34" charset="0"/>
              </a:rPr>
              <a:t> Pour le soutien du contrefort allongé du côté intérieur dans le cas de chevilles en valgus-pieds plats. La correction de la démarche se fait vers le côté latéral.</a:t>
            </a:r>
          </a:p>
          <a:p>
            <a:endParaRPr lang="de-CH" dirty="0"/>
          </a:p>
        </p:txBody>
      </p:sp>
      <p:pic>
        <p:nvPicPr>
          <p:cNvPr id="7" name="Bild 19">
            <a:extLst>
              <a:ext uri="{FF2B5EF4-FFF2-40B4-BE49-F238E27FC236}">
                <a16:creationId xmlns:a16="http://schemas.microsoft.com/office/drawing/2014/main" id="{349EF35C-E2ED-44CB-B045-3929E2AEAB1E}"/>
              </a:ext>
            </a:extLst>
          </p:cNvPr>
          <p:cNvPicPr>
            <a:picLocks noGrp="1"/>
          </p:cNvPicPr>
          <p:nvPr>
            <p:ph sz="half" idx="2"/>
          </p:nvPr>
        </p:nvPicPr>
        <p:blipFill>
          <a:blip r:embed="rId2" cstate="print"/>
          <a:srcRect/>
          <a:stretch>
            <a:fillRect/>
          </a:stretch>
        </p:blipFill>
        <p:spPr bwMode="auto">
          <a:xfrm>
            <a:off x="8108560" y="1985327"/>
            <a:ext cx="2448603" cy="4191636"/>
          </a:xfrm>
          <a:prstGeom prst="rect">
            <a:avLst/>
          </a:prstGeom>
          <a:noFill/>
          <a:ln w="9525">
            <a:noFill/>
            <a:miter lim="800000"/>
            <a:headEnd/>
            <a:tailEnd/>
          </a:ln>
        </p:spPr>
      </p:pic>
    </p:spTree>
    <p:extLst>
      <p:ext uri="{BB962C8B-B14F-4D97-AF65-F5344CB8AC3E}">
        <p14:creationId xmlns:p14="http://schemas.microsoft.com/office/powerpoint/2010/main" val="878673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Renforcement de la cambrure</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200" y="2050912"/>
            <a:ext cx="5960165" cy="3769560"/>
          </a:xfrm>
        </p:spPr>
        <p:txBody>
          <a:bodyPr>
            <a:normAutofit/>
          </a:bodyPr>
          <a:lstStyle/>
          <a:p>
            <a:r>
              <a:rPr lang="fr-FR" sz="2200" b="1">
                <a:latin typeface="Arial" panose="020B0604020202020204" pitchFamily="34" charset="0"/>
                <a:cs typeface="Arial" panose="020B0604020202020204" pitchFamily="34" charset="0"/>
              </a:rPr>
              <a:t>Forme allongée du côté latéral:</a:t>
            </a:r>
            <a:r>
              <a:rPr lang="fr-FR" sz="2200">
                <a:latin typeface="Arial" panose="020B0604020202020204" pitchFamily="34" charset="0"/>
                <a:cs typeface="Arial" panose="020B0604020202020204" pitchFamily="34" charset="0"/>
              </a:rPr>
              <a:t> Pour le soutien de la forme allongée du côté latéral: Pour le soutien du contrefort allongé du côté latéral dans le cas de pieds en valgus. Le résultat est renforcé au niveau du 5</a:t>
            </a:r>
            <a:r>
              <a:rPr lang="fr-FR" sz="2200" baseline="30000">
                <a:latin typeface="Arial" panose="020B0604020202020204" pitchFamily="34" charset="0"/>
                <a:cs typeface="Arial" panose="020B0604020202020204" pitchFamily="34" charset="0"/>
              </a:rPr>
              <a:t>e</a:t>
            </a:r>
            <a:r>
              <a:rPr lang="fr-FR" sz="2200">
                <a:latin typeface="Arial" panose="020B0604020202020204" pitchFamily="34" charset="0"/>
                <a:cs typeface="Arial" panose="020B0604020202020204" pitchFamily="34" charset="0"/>
              </a:rPr>
              <a:t> métatarse. La correction de la démarche se fait vers l’intérieur.</a:t>
            </a:r>
          </a:p>
          <a:p>
            <a:pPr marL="0" indent="0">
              <a:buNone/>
            </a:pPr>
            <a:endParaRPr lang="de-CH" sz="2200" dirty="0">
              <a:latin typeface="Arial" panose="020B0604020202020204" pitchFamily="34" charset="0"/>
              <a:cs typeface="Arial" panose="020B0604020202020204" pitchFamily="34" charset="0"/>
            </a:endParaRPr>
          </a:p>
          <a:p>
            <a:r>
              <a:rPr lang="fr-FR" sz="2200" i="1">
                <a:latin typeface="Arial" panose="020B0604020202020204" pitchFamily="34" charset="0"/>
                <a:cs typeface="Arial" panose="020B0604020202020204" pitchFamily="34" charset="0"/>
              </a:rPr>
              <a:t>Il est important que, lors de ces deux corrections, l’avant-pied intérieur ou extérieur soit laissé libre!</a:t>
            </a:r>
          </a:p>
          <a:p>
            <a:endParaRPr lang="de-CH" sz="2200" dirty="0"/>
          </a:p>
        </p:txBody>
      </p:sp>
      <p:pic>
        <p:nvPicPr>
          <p:cNvPr id="8" name="Bild 20">
            <a:extLst>
              <a:ext uri="{FF2B5EF4-FFF2-40B4-BE49-F238E27FC236}">
                <a16:creationId xmlns:a16="http://schemas.microsoft.com/office/drawing/2014/main" id="{53A23D5B-18F2-4CE8-BCB8-183F3D680C7E}"/>
              </a:ext>
            </a:extLst>
          </p:cNvPr>
          <p:cNvPicPr>
            <a:picLocks noGrp="1"/>
          </p:cNvPicPr>
          <p:nvPr>
            <p:ph sz="half" idx="2"/>
          </p:nvPr>
        </p:nvPicPr>
        <p:blipFill>
          <a:blip r:embed="rId2" cstate="print"/>
          <a:srcRect/>
          <a:stretch>
            <a:fillRect/>
          </a:stretch>
        </p:blipFill>
        <p:spPr bwMode="auto">
          <a:xfrm>
            <a:off x="8049682" y="2207925"/>
            <a:ext cx="2147264" cy="3769560"/>
          </a:xfrm>
          <a:prstGeom prst="rect">
            <a:avLst/>
          </a:prstGeom>
          <a:noFill/>
          <a:ln w="9525">
            <a:noFill/>
            <a:miter lim="800000"/>
            <a:headEnd/>
            <a:tailEnd/>
          </a:ln>
        </p:spPr>
      </p:pic>
    </p:spTree>
    <p:extLst>
      <p:ext uri="{BB962C8B-B14F-4D97-AF65-F5344CB8AC3E}">
        <p14:creationId xmlns:p14="http://schemas.microsoft.com/office/powerpoint/2010/main" val="4121475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Renforcement de la cambrure</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42724" y="2059724"/>
            <a:ext cx="5536096" cy="4117239"/>
          </a:xfrm>
        </p:spPr>
        <p:txBody>
          <a:bodyPr>
            <a:normAutofit/>
          </a:bodyPr>
          <a:lstStyle/>
          <a:p>
            <a:r>
              <a:rPr lang="fr-FR" sz="2200" b="1">
                <a:latin typeface="Arial" panose="020B0604020202020204" pitchFamily="34" charset="0"/>
                <a:cs typeface="Arial" panose="020B0604020202020204" pitchFamily="34" charset="0"/>
              </a:rPr>
              <a:t>Forme allongée aux 3/4:</a:t>
            </a:r>
            <a:r>
              <a:rPr lang="fr-FR" sz="2200">
                <a:latin typeface="Arial" panose="020B0604020202020204" pitchFamily="34" charset="0"/>
                <a:cs typeface="Arial" panose="020B0604020202020204" pitchFamily="34" charset="0"/>
              </a:rPr>
              <a:t> Les contreforts prolongés du côté intérieur et latéral exigent une cambrure tirée vers l’avant qui empêche une torsion du contrefort. Cette forme de cambrure est indiquée dans les cas de forte fixation de l’arrière-pied et du médio-pied qui empêche le pied de glisser, ainsi qu’avec les lits souples. Les articulations métatarsiennes sont de plus déchargées avec un bon déroulement.</a:t>
            </a:r>
          </a:p>
          <a:p>
            <a:endParaRPr lang="de-CH" dirty="0"/>
          </a:p>
        </p:txBody>
      </p:sp>
      <p:pic>
        <p:nvPicPr>
          <p:cNvPr id="8" name="Bild 21">
            <a:extLst>
              <a:ext uri="{FF2B5EF4-FFF2-40B4-BE49-F238E27FC236}">
                <a16:creationId xmlns:a16="http://schemas.microsoft.com/office/drawing/2014/main" id="{C0C9F629-F35B-448B-B4F1-46C3BDCB62E8}"/>
              </a:ext>
            </a:extLst>
          </p:cNvPr>
          <p:cNvPicPr>
            <a:picLocks noGrp="1"/>
          </p:cNvPicPr>
          <p:nvPr>
            <p:ph sz="half" idx="2"/>
          </p:nvPr>
        </p:nvPicPr>
        <p:blipFill>
          <a:blip r:embed="rId2" cstate="print"/>
          <a:srcRect/>
          <a:stretch>
            <a:fillRect/>
          </a:stretch>
        </p:blipFill>
        <p:spPr bwMode="auto">
          <a:xfrm>
            <a:off x="8172068" y="2059724"/>
            <a:ext cx="1923277" cy="3883140"/>
          </a:xfrm>
          <a:prstGeom prst="rect">
            <a:avLst/>
          </a:prstGeom>
          <a:noFill/>
          <a:ln w="9525">
            <a:noFill/>
            <a:miter lim="800000"/>
            <a:headEnd/>
            <a:tailEnd/>
          </a:ln>
        </p:spPr>
      </p:pic>
    </p:spTree>
    <p:extLst>
      <p:ext uri="{BB962C8B-B14F-4D97-AF65-F5344CB8AC3E}">
        <p14:creationId xmlns:p14="http://schemas.microsoft.com/office/powerpoint/2010/main" val="2787199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CE34E-DFFE-467A-BE60-1A6E4E102074}"/>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Renforcement de la cambrure</a:t>
            </a:r>
          </a:p>
        </p:txBody>
      </p:sp>
      <p:sp>
        <p:nvSpPr>
          <p:cNvPr id="3" name="Inhaltsplatzhalter 2">
            <a:extLst>
              <a:ext uri="{FF2B5EF4-FFF2-40B4-BE49-F238E27FC236}">
                <a16:creationId xmlns:a16="http://schemas.microsoft.com/office/drawing/2014/main" id="{E4D5D8CE-9671-4333-B2CE-206B7646E51E}"/>
              </a:ext>
            </a:extLst>
          </p:cNvPr>
          <p:cNvSpPr>
            <a:spLocks noGrp="1"/>
          </p:cNvSpPr>
          <p:nvPr>
            <p:ph sz="half" idx="1"/>
          </p:nvPr>
        </p:nvSpPr>
        <p:spPr>
          <a:xfrm>
            <a:off x="838200" y="1825625"/>
            <a:ext cx="6503504" cy="4351338"/>
          </a:xfrm>
        </p:spPr>
        <p:txBody>
          <a:bodyPr>
            <a:normAutofit/>
          </a:bodyPr>
          <a:lstStyle/>
          <a:p>
            <a:r>
              <a:rPr lang="fr-FR" sz="2200" b="1">
                <a:latin typeface="Arial" panose="020B0604020202020204" pitchFamily="34" charset="0"/>
                <a:cs typeface="Arial" panose="020B0604020202020204" pitchFamily="34" charset="0"/>
              </a:rPr>
              <a:t>Forme de cambrure entière:</a:t>
            </a:r>
            <a:r>
              <a:rPr lang="fr-FR" sz="2200">
                <a:latin typeface="Arial" panose="020B0604020202020204" pitchFamily="34" charset="0"/>
                <a:cs typeface="Arial" panose="020B0604020202020204" pitchFamily="34" charset="0"/>
              </a:rPr>
              <a:t> En cas d’articulations du pied douloureuses, il est souvent nécessaire de réaliser un renforcement ou une rigidification totale du fond. Ceci est aussi réalisé avec du polypropylène ou du carbone. Un renforcement entier doit être réalisé tout au bord du bord de montage et il exige toujours un bon déroulement. La cambrure entière stabilise tout le pied et limite le mouvement de l’articulation, ce qui représente un gros avantage, par exemple, en cas d’arthrose, arthrite, diabète, pieds bots, paralysies spastiques, etc.</a:t>
            </a:r>
          </a:p>
          <a:p>
            <a:endParaRPr lang="de-CH" sz="2200" dirty="0"/>
          </a:p>
        </p:txBody>
      </p:sp>
      <p:pic>
        <p:nvPicPr>
          <p:cNvPr id="7" name="Bild 22">
            <a:extLst>
              <a:ext uri="{FF2B5EF4-FFF2-40B4-BE49-F238E27FC236}">
                <a16:creationId xmlns:a16="http://schemas.microsoft.com/office/drawing/2014/main" id="{A5FD4DEC-12F3-4503-987D-934F21EB7E7B}"/>
              </a:ext>
            </a:extLst>
          </p:cNvPr>
          <p:cNvPicPr>
            <a:picLocks noGrp="1"/>
          </p:cNvPicPr>
          <p:nvPr>
            <p:ph sz="half" idx="2"/>
          </p:nvPr>
        </p:nvPicPr>
        <p:blipFill>
          <a:blip r:embed="rId2" cstate="print"/>
          <a:srcRect/>
          <a:stretch>
            <a:fillRect/>
          </a:stretch>
        </p:blipFill>
        <p:spPr bwMode="auto">
          <a:xfrm>
            <a:off x="8341995" y="1825625"/>
            <a:ext cx="1765646" cy="4351338"/>
          </a:xfrm>
          <a:prstGeom prst="rect">
            <a:avLst/>
          </a:prstGeom>
          <a:noFill/>
          <a:ln w="9525">
            <a:noFill/>
            <a:miter lim="800000"/>
            <a:headEnd/>
            <a:tailEnd/>
          </a:ln>
        </p:spPr>
      </p:pic>
    </p:spTree>
    <p:extLst>
      <p:ext uri="{BB962C8B-B14F-4D97-AF65-F5344CB8AC3E}">
        <p14:creationId xmlns:p14="http://schemas.microsoft.com/office/powerpoint/2010/main" val="1886747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EE1AE-DF06-4DEB-AC45-F623E7B3AF5A}"/>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Combinaisons</a:t>
            </a:r>
          </a:p>
        </p:txBody>
      </p:sp>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838200" y="1825625"/>
            <a:ext cx="10515600" cy="3342723"/>
          </a:xfrm>
        </p:spPr>
        <p:txBody>
          <a:bodyPr/>
          <a:lstStyle/>
          <a:p>
            <a:r>
              <a:rPr lang="fr-FR" sz="2200">
                <a:latin typeface="Arial" panose="020B0604020202020204" pitchFamily="34" charset="0"/>
                <a:cs typeface="Arial" panose="020B0604020202020204" pitchFamily="34" charset="0"/>
              </a:rPr>
              <a:t>Comme déjà mentionné précédemment, les renforcements de contreforts ne remplissent leur tâche que s’ils sont soutenus par la cambrure, pour autant qu’ils remontent. Un renforcement total avec le contrefort, la languette de soutien et la cambrure de la chaussure peut aussi remplacer une chaussure intérieure. Si les contreforts s’avancent jusqu’au bout ou si des languettes de soutien sont montées (pied bot, diabète, ...), un renforcement de la cambrure entière est indispensable. On empêche ainsi une torsion des renforcements qui peuvent ensuite appuyer sur le pied.</a:t>
            </a:r>
          </a:p>
          <a:p>
            <a:endParaRPr lang="de-CH" dirty="0"/>
          </a:p>
        </p:txBody>
      </p:sp>
    </p:spTree>
    <p:extLst>
      <p:ext uri="{BB962C8B-B14F-4D97-AF65-F5344CB8AC3E}">
        <p14:creationId xmlns:p14="http://schemas.microsoft.com/office/powerpoint/2010/main" val="3386364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EE1AE-DF06-4DEB-AC45-F623E7B3AF5A}"/>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Avant-pieds</a:t>
            </a:r>
          </a:p>
        </p:txBody>
      </p:sp>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p:txBody>
          <a:bodyPr>
            <a:normAutofit/>
          </a:bodyPr>
          <a:lstStyle/>
          <a:p>
            <a:r>
              <a:rPr lang="fr-FR" sz="2200">
                <a:latin typeface="Arial" panose="020B0604020202020204" pitchFamily="34" charset="0"/>
                <a:cs typeface="Arial" panose="020B0604020202020204" pitchFamily="34" charset="0"/>
              </a:rPr>
              <a:t>L’avant-pied assure l’introduction des orteils, il maintient la chaussure en forme et protège les orteils. </a:t>
            </a:r>
          </a:p>
          <a:p>
            <a:r>
              <a:rPr lang="fr-FR" sz="2200">
                <a:latin typeface="Arial" panose="020B0604020202020204" pitchFamily="34" charset="0"/>
                <a:cs typeface="Arial" panose="020B0604020202020204" pitchFamily="34" charset="0"/>
              </a:rPr>
              <a:t>Si l’avant-pied n’est pas bien choisi et n’est pas adapté, cela peut entraîner de dangereux points de pression. </a:t>
            </a:r>
          </a:p>
          <a:p>
            <a:endParaRPr lang="de-CH" sz="2200" u="sng" dirty="0">
              <a:latin typeface="Arial" panose="020B0604020202020204" pitchFamily="34" charset="0"/>
              <a:cs typeface="Arial" panose="020B0604020202020204" pitchFamily="34" charset="0"/>
            </a:endParaRPr>
          </a:p>
          <a:p>
            <a:r>
              <a:rPr lang="fr-FR" sz="2200" u="sng">
                <a:latin typeface="Arial" panose="020B0604020202020204" pitchFamily="34" charset="0"/>
                <a:cs typeface="Arial" panose="020B0604020202020204" pitchFamily="34" charset="0"/>
              </a:rPr>
              <a:t>Matériau</a:t>
            </a:r>
          </a:p>
          <a:p>
            <a:pPr lvl="1"/>
            <a:r>
              <a:rPr lang="fr-FR" sz="2200">
                <a:latin typeface="Arial" panose="020B0604020202020204" pitchFamily="34" charset="0"/>
                <a:cs typeface="Arial" panose="020B0604020202020204" pitchFamily="34" charset="0"/>
              </a:rPr>
              <a:t>Généralement Tepp 2 ou Agoflex</a:t>
            </a:r>
          </a:p>
          <a:p>
            <a:pPr lvl="1"/>
            <a:r>
              <a:rPr lang="fr-FR" sz="2200">
                <a:latin typeface="Arial" panose="020B0604020202020204" pitchFamily="34" charset="0"/>
                <a:cs typeface="Arial" panose="020B0604020202020204" pitchFamily="34" charset="0"/>
              </a:rPr>
              <a:t>Bouts en carbone</a:t>
            </a:r>
          </a:p>
          <a:p>
            <a:pPr lvl="1"/>
            <a:r>
              <a:rPr lang="fr-FR" sz="2200">
                <a:latin typeface="Arial" panose="020B0604020202020204" pitchFamily="34" charset="0"/>
                <a:cs typeface="Arial" panose="020B0604020202020204" pitchFamily="34" charset="0"/>
              </a:rPr>
              <a:t>Évent. bouts en acier</a:t>
            </a:r>
          </a:p>
        </p:txBody>
      </p:sp>
    </p:spTree>
    <p:extLst>
      <p:ext uri="{BB962C8B-B14F-4D97-AF65-F5344CB8AC3E}">
        <p14:creationId xmlns:p14="http://schemas.microsoft.com/office/powerpoint/2010/main" val="2052144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EE1AE-DF06-4DEB-AC45-F623E7B3AF5A}"/>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Construction individuelle</a:t>
            </a:r>
          </a:p>
        </p:txBody>
      </p:sp>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838200" y="1590261"/>
            <a:ext cx="10515600" cy="4586702"/>
          </a:xfrm>
        </p:spPr>
        <p:txBody>
          <a:bodyPr>
            <a:normAutofit/>
          </a:bodyPr>
          <a:lstStyle/>
          <a:p>
            <a:r>
              <a:rPr lang="fr-FR" sz="2200">
                <a:latin typeface="Arial" panose="020B0604020202020204" pitchFamily="34" charset="0"/>
                <a:cs typeface="Arial" panose="020B0604020202020204" pitchFamily="34" charset="0"/>
              </a:rPr>
              <a:t>Au niveau du talon, on confectionne encore en plus des talons amortisseurs ou des talons de déroulement. Des talons sphériques ou des talons lifty sont également possibles. La position du talon dépend de l’état du patient (position du pied), par exemple, en cas de pied bot, le talon est élargi vers le côté latéral.</a:t>
            </a:r>
          </a:p>
          <a:p>
            <a:endParaRPr lang="de-CH" sz="2200" dirty="0"/>
          </a:p>
        </p:txBody>
      </p:sp>
      <p:pic>
        <p:nvPicPr>
          <p:cNvPr id="4" name="Bild 30">
            <a:extLst>
              <a:ext uri="{FF2B5EF4-FFF2-40B4-BE49-F238E27FC236}">
                <a16:creationId xmlns:a16="http://schemas.microsoft.com/office/drawing/2014/main" id="{6027C758-32BE-4BF3-9079-F17DC4492EB7}"/>
              </a:ext>
            </a:extLst>
          </p:cNvPr>
          <p:cNvPicPr/>
          <p:nvPr/>
        </p:nvPicPr>
        <p:blipFill>
          <a:blip r:embed="rId2" cstate="print"/>
          <a:srcRect/>
          <a:stretch>
            <a:fillRect/>
          </a:stretch>
        </p:blipFill>
        <p:spPr bwMode="auto">
          <a:xfrm>
            <a:off x="3275963" y="2979847"/>
            <a:ext cx="2380918" cy="3449955"/>
          </a:xfrm>
          <a:prstGeom prst="rect">
            <a:avLst/>
          </a:prstGeom>
          <a:noFill/>
          <a:ln w="9525">
            <a:noFill/>
            <a:miter lim="800000"/>
            <a:headEnd/>
            <a:tailEnd/>
          </a:ln>
        </p:spPr>
      </p:pic>
      <p:pic>
        <p:nvPicPr>
          <p:cNvPr id="5" name="Bild 27">
            <a:extLst>
              <a:ext uri="{FF2B5EF4-FFF2-40B4-BE49-F238E27FC236}">
                <a16:creationId xmlns:a16="http://schemas.microsoft.com/office/drawing/2014/main" id="{068B1A3D-E0AF-41E6-9FB4-71ACA752EC02}"/>
              </a:ext>
            </a:extLst>
          </p:cNvPr>
          <p:cNvPicPr/>
          <p:nvPr/>
        </p:nvPicPr>
        <p:blipFill>
          <a:blip r:embed="rId3" cstate="print"/>
          <a:srcRect/>
          <a:stretch>
            <a:fillRect/>
          </a:stretch>
        </p:blipFill>
        <p:spPr bwMode="auto">
          <a:xfrm>
            <a:off x="711992" y="4846955"/>
            <a:ext cx="1855470" cy="1576070"/>
          </a:xfrm>
          <a:prstGeom prst="rect">
            <a:avLst/>
          </a:prstGeom>
          <a:noFill/>
          <a:ln w="9525">
            <a:noFill/>
            <a:miter lim="800000"/>
            <a:headEnd/>
            <a:tailEnd/>
          </a:ln>
        </p:spPr>
      </p:pic>
      <p:pic>
        <p:nvPicPr>
          <p:cNvPr id="6" name="Bild 24">
            <a:extLst>
              <a:ext uri="{FF2B5EF4-FFF2-40B4-BE49-F238E27FC236}">
                <a16:creationId xmlns:a16="http://schemas.microsoft.com/office/drawing/2014/main" id="{D3754017-EABB-4FBA-8BAB-C6828CA2A8EF}"/>
              </a:ext>
            </a:extLst>
          </p:cNvPr>
          <p:cNvPicPr/>
          <p:nvPr/>
        </p:nvPicPr>
        <p:blipFill>
          <a:blip r:embed="rId4" cstate="print"/>
          <a:srcRect/>
          <a:stretch>
            <a:fillRect/>
          </a:stretch>
        </p:blipFill>
        <p:spPr bwMode="auto">
          <a:xfrm>
            <a:off x="750092" y="2973070"/>
            <a:ext cx="1817370" cy="1639570"/>
          </a:xfrm>
          <a:prstGeom prst="rect">
            <a:avLst/>
          </a:prstGeom>
          <a:noFill/>
          <a:ln w="9525">
            <a:noFill/>
            <a:miter lim="800000"/>
            <a:headEnd/>
            <a:tailEnd/>
          </a:ln>
        </p:spPr>
      </p:pic>
      <p:pic>
        <p:nvPicPr>
          <p:cNvPr id="7" name="Bild 25">
            <a:extLst>
              <a:ext uri="{FF2B5EF4-FFF2-40B4-BE49-F238E27FC236}">
                <a16:creationId xmlns:a16="http://schemas.microsoft.com/office/drawing/2014/main" id="{9437B794-F161-4DBC-BA7C-439C372CA2A8}"/>
              </a:ext>
            </a:extLst>
          </p:cNvPr>
          <p:cNvPicPr/>
          <p:nvPr/>
        </p:nvPicPr>
        <p:blipFill>
          <a:blip r:embed="rId5" cstate="print"/>
          <a:srcRect/>
          <a:stretch>
            <a:fillRect/>
          </a:stretch>
        </p:blipFill>
        <p:spPr bwMode="auto">
          <a:xfrm>
            <a:off x="6382779" y="2973070"/>
            <a:ext cx="2059022" cy="1464022"/>
          </a:xfrm>
          <a:prstGeom prst="rect">
            <a:avLst/>
          </a:prstGeom>
          <a:noFill/>
          <a:ln w="9525">
            <a:noFill/>
            <a:miter lim="800000"/>
            <a:headEnd/>
            <a:tailEnd/>
          </a:ln>
        </p:spPr>
      </p:pic>
      <p:pic>
        <p:nvPicPr>
          <p:cNvPr id="8" name="Bild 28">
            <a:extLst>
              <a:ext uri="{FF2B5EF4-FFF2-40B4-BE49-F238E27FC236}">
                <a16:creationId xmlns:a16="http://schemas.microsoft.com/office/drawing/2014/main" id="{B12E84E9-7ED9-4D61-B689-C5F57D2BDFA3}"/>
              </a:ext>
            </a:extLst>
          </p:cNvPr>
          <p:cNvPicPr/>
          <p:nvPr/>
        </p:nvPicPr>
        <p:blipFill>
          <a:blip r:embed="rId6" cstate="print"/>
          <a:srcRect/>
          <a:stretch>
            <a:fillRect/>
          </a:stretch>
        </p:blipFill>
        <p:spPr bwMode="auto">
          <a:xfrm>
            <a:off x="9291137" y="3678800"/>
            <a:ext cx="1890485" cy="1867679"/>
          </a:xfrm>
          <a:prstGeom prst="rect">
            <a:avLst/>
          </a:prstGeom>
          <a:noFill/>
          <a:ln w="9525">
            <a:noFill/>
            <a:miter lim="800000"/>
            <a:headEnd/>
            <a:tailEnd/>
          </a:ln>
        </p:spPr>
      </p:pic>
      <p:pic>
        <p:nvPicPr>
          <p:cNvPr id="9" name="Bild 29">
            <a:extLst>
              <a:ext uri="{FF2B5EF4-FFF2-40B4-BE49-F238E27FC236}">
                <a16:creationId xmlns:a16="http://schemas.microsoft.com/office/drawing/2014/main" id="{C6E66F8B-BC9E-4F43-9434-B0B7AAAA79B7}"/>
              </a:ext>
            </a:extLst>
          </p:cNvPr>
          <p:cNvPicPr/>
          <p:nvPr/>
        </p:nvPicPr>
        <p:blipFill>
          <a:blip r:embed="rId7" cstate="print"/>
          <a:srcRect/>
          <a:stretch>
            <a:fillRect/>
          </a:stretch>
        </p:blipFill>
        <p:spPr bwMode="auto">
          <a:xfrm>
            <a:off x="6374080" y="4612639"/>
            <a:ext cx="2076419" cy="1867679"/>
          </a:xfrm>
          <a:prstGeom prst="rect">
            <a:avLst/>
          </a:prstGeom>
          <a:noFill/>
          <a:ln w="9525">
            <a:noFill/>
            <a:miter lim="800000"/>
            <a:headEnd/>
            <a:tailEnd/>
          </a:ln>
        </p:spPr>
      </p:pic>
    </p:spTree>
    <p:extLst>
      <p:ext uri="{BB962C8B-B14F-4D97-AF65-F5344CB8AC3E}">
        <p14:creationId xmlns:p14="http://schemas.microsoft.com/office/powerpoint/2010/main" val="1516886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EE1AE-DF06-4DEB-AC45-F623E7B3AF5A}"/>
              </a:ext>
            </a:extLst>
          </p:cNvPr>
          <p:cNvSpPr>
            <a:spLocks noGrp="1"/>
          </p:cNvSpPr>
          <p:nvPr>
            <p:ph type="title"/>
          </p:nvPr>
        </p:nvSpPr>
        <p:spPr/>
        <p:txBody>
          <a:bodyPr>
            <a:normAutofit/>
          </a:bodyPr>
          <a:lstStyle/>
          <a:p>
            <a:r>
              <a:rPr lang="fr-FR" sz="2800">
                <a:latin typeface="Arial" panose="020B0604020202020204" pitchFamily="34" charset="0"/>
                <a:cs typeface="Arial" panose="020B0604020202020204" pitchFamily="34" charset="0"/>
              </a:rPr>
              <a:t>Construction individuelle</a:t>
            </a:r>
          </a:p>
        </p:txBody>
      </p:sp>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551621" y="1524000"/>
            <a:ext cx="11088757" cy="4968875"/>
          </a:xfrm>
        </p:spPr>
        <p:txBody>
          <a:bodyPr>
            <a:noAutofit/>
          </a:bodyPr>
          <a:lstStyle/>
          <a:p>
            <a:r>
              <a:rPr lang="fr-FR" sz="2200" dirty="0">
                <a:latin typeface="Arial" panose="020B0604020202020204" pitchFamily="34" charset="0"/>
                <a:cs typeface="Arial" panose="020B0604020202020204" pitchFamily="34" charset="0"/>
              </a:rPr>
              <a:t>La construction du fond dépend très fortement des souhaits du client. Le fond doit s’adapter au modèle choisi et inversement. Avec le fond, un caractère est conféré à la chaussure (par ex. talon en bois, semelle bloc, ...).</a:t>
            </a:r>
          </a:p>
          <a:p>
            <a:r>
              <a:rPr lang="fr-FR" sz="2200" dirty="0">
                <a:latin typeface="Arial" panose="020B0604020202020204" pitchFamily="34" charset="0"/>
                <a:cs typeface="Arial" panose="020B0604020202020204" pitchFamily="34" charset="0"/>
              </a:rPr>
              <a:t>Le fond doit répondre aux exigences spéciales - les chaussures légères sont presque exclusivement collées mais les chaussures de travail peuvent tout à fait être cousues.</a:t>
            </a:r>
          </a:p>
          <a:p>
            <a:r>
              <a:rPr lang="fr-FR" sz="2200" dirty="0">
                <a:latin typeface="Arial" panose="020B0604020202020204" pitchFamily="34" charset="0"/>
                <a:cs typeface="Arial" panose="020B0604020202020204" pitchFamily="34" charset="0"/>
              </a:rPr>
              <a:t>Un bord de protection contre les intempéries en caoutchouc rend imperméable la partie inférieure de la chaussure. Une trépointe agrandit la surface de marche (stabilise la position debout et le déroulement du pas).</a:t>
            </a:r>
          </a:p>
          <a:p>
            <a:r>
              <a:rPr lang="fr-FR" sz="2200" dirty="0">
                <a:latin typeface="Arial" panose="020B0604020202020204" pitchFamily="34" charset="0"/>
                <a:cs typeface="Arial" panose="020B0604020202020204" pitchFamily="34" charset="0"/>
              </a:rPr>
              <a:t>Normalement, les déroulements ou les raccourcissement de jambe sont pris en compte au niveau du lit plantaire. Il est toutefois possible de ne pas tout compenser au niveau du lit et de monter un liège après l’assemblage. Pour modifier l’exécution biomécanique, les déroulements suivants entrent en ligne de compte:</a:t>
            </a:r>
          </a:p>
          <a:p>
            <a:pPr marL="0" indent="0">
              <a:buNone/>
            </a:pPr>
            <a:r>
              <a:rPr lang="fr-FR" sz="2200" dirty="0">
                <a:latin typeface="Arial" panose="020B0604020202020204" pitchFamily="34" charset="0"/>
                <a:cs typeface="Arial" panose="020B0604020202020204" pitchFamily="34" charset="0"/>
              </a:rPr>
              <a:t>	- Barre tampon		- Barre du médio-tarse	- Barre d’avant-pied	</a:t>
            </a:r>
          </a:p>
          <a:p>
            <a:pPr marL="0" indent="0">
              <a:buNone/>
            </a:pPr>
            <a:r>
              <a:rPr lang="fr-FR" sz="2200" dirty="0">
                <a:latin typeface="Arial" panose="020B0604020202020204" pitchFamily="34" charset="0"/>
                <a:cs typeface="Arial" panose="020B0604020202020204" pitchFamily="34" charset="0"/>
              </a:rPr>
              <a:t>	- Barre d’orteils		- Barre de direction		- Barre de freinage</a:t>
            </a:r>
          </a:p>
          <a:p>
            <a:endParaRPr lang="de-CH" sz="2200" dirty="0"/>
          </a:p>
        </p:txBody>
      </p:sp>
    </p:spTree>
    <p:extLst>
      <p:ext uri="{BB962C8B-B14F-4D97-AF65-F5344CB8AC3E}">
        <p14:creationId xmlns:p14="http://schemas.microsoft.com/office/powerpoint/2010/main" val="1361339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EE1AE-DF06-4DEB-AC45-F623E7B3AF5A}"/>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Matériaux utilisés dans la construction du fond</a:t>
            </a:r>
          </a:p>
        </p:txBody>
      </p:sp>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510209" y="1862967"/>
            <a:ext cx="11171582" cy="4486275"/>
          </a:xfrm>
        </p:spPr>
        <p:txBody>
          <a:bodyPr>
            <a:noAutofit/>
          </a:bodyPr>
          <a:lstStyle/>
          <a:p>
            <a:r>
              <a:rPr lang="fr-FR" sz="2200" dirty="0">
                <a:latin typeface="Arial" panose="020B0604020202020204" pitchFamily="34" charset="0"/>
                <a:cs typeface="Arial" panose="020B0604020202020204" pitchFamily="34" charset="0"/>
              </a:rPr>
              <a:t>Première		</a:t>
            </a:r>
            <a:r>
              <a:rPr lang="fr-FR" sz="2200" dirty="0" err="1">
                <a:latin typeface="Arial" panose="020B0604020202020204" pitchFamily="34" charset="0"/>
                <a:cs typeface="Arial" panose="020B0604020202020204" pitchFamily="34" charset="0"/>
              </a:rPr>
              <a:t>Texon</a:t>
            </a:r>
            <a:r>
              <a:rPr lang="fr-FR" sz="2200" dirty="0">
                <a:latin typeface="Arial" panose="020B0604020202020204" pitchFamily="34" charset="0"/>
                <a:cs typeface="Arial" panose="020B0604020202020204" pitchFamily="34" charset="0"/>
              </a:rPr>
              <a:t>, cuir refendu, premières finies avec cambrure</a:t>
            </a:r>
          </a:p>
          <a:p>
            <a:r>
              <a:rPr lang="fr-FR" sz="2200" dirty="0">
                <a:latin typeface="Arial" panose="020B0604020202020204" pitchFamily="34" charset="0"/>
                <a:cs typeface="Arial" panose="020B0604020202020204" pitchFamily="34" charset="0"/>
              </a:rPr>
              <a:t>Renforcement de cambrure		PP, lames en acier, matériaux de renforcement tels que </a:t>
            </a:r>
            <a:r>
              <a:rPr lang="fr-FR" sz="2200" dirty="0" err="1">
                <a:latin typeface="Arial" panose="020B0604020202020204" pitchFamily="34" charset="0"/>
                <a:cs typeface="Arial" panose="020B0604020202020204" pitchFamily="34" charset="0"/>
              </a:rPr>
              <a:t>Thermit</a:t>
            </a:r>
            <a:r>
              <a:rPr lang="fr-FR" sz="2200" dirty="0">
                <a:latin typeface="Arial" panose="020B0604020202020204" pitchFamily="34" charset="0"/>
                <a:cs typeface="Arial" panose="020B0604020202020204" pitchFamily="34" charset="0"/>
              </a:rPr>
              <a:t>, carbone</a:t>
            </a:r>
          </a:p>
          <a:p>
            <a:r>
              <a:rPr lang="fr-FR" sz="2200" dirty="0">
                <a:latin typeface="Arial" panose="020B0604020202020204" pitchFamily="34" charset="0"/>
                <a:cs typeface="Arial" panose="020B0604020202020204" pitchFamily="34" charset="0"/>
              </a:rPr>
              <a:t>Contrefort		Cuir de cou, divers matériaux de renforcement tels que HP 40, </a:t>
            </a:r>
            <a:r>
              <a:rPr lang="fr-FR" sz="2200" dirty="0" err="1">
                <a:latin typeface="Arial" panose="020B0604020202020204" pitchFamily="34" charset="0"/>
                <a:cs typeface="Arial" panose="020B0604020202020204" pitchFamily="34" charset="0"/>
              </a:rPr>
              <a:t>Ortholen</a:t>
            </a:r>
            <a:r>
              <a:rPr lang="fr-FR" sz="2200" dirty="0">
                <a:latin typeface="Arial" panose="020B0604020202020204" pitchFamily="34" charset="0"/>
                <a:cs typeface="Arial" panose="020B0604020202020204" pitchFamily="34" charset="0"/>
              </a:rPr>
              <a:t>, carbone, Max, </a:t>
            </a:r>
            <a:r>
              <a:rPr lang="fr-FR" sz="2200" dirty="0" err="1">
                <a:latin typeface="Arial" panose="020B0604020202020204" pitchFamily="34" charset="0"/>
                <a:cs typeface="Arial" panose="020B0604020202020204" pitchFamily="34" charset="0"/>
              </a:rPr>
              <a:t>Corith</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Crocith</a:t>
            </a:r>
            <a:r>
              <a:rPr lang="fr-FR" sz="2200" dirty="0">
                <a:latin typeface="Arial" panose="020B0604020202020204" pitchFamily="34" charset="0"/>
                <a:cs typeface="Arial" panose="020B0604020202020204" pitchFamily="34" charset="0"/>
              </a:rPr>
              <a:t> (colle: colle de cerf, colle blanche)</a:t>
            </a:r>
          </a:p>
          <a:p>
            <a:r>
              <a:rPr lang="fr-FR" sz="2200" dirty="0">
                <a:latin typeface="Arial" panose="020B0604020202020204" pitchFamily="34" charset="0"/>
                <a:cs typeface="Arial" panose="020B0604020202020204" pitchFamily="34" charset="0"/>
              </a:rPr>
              <a:t>Bout			</a:t>
            </a:r>
            <a:r>
              <a:rPr lang="fr-FR" sz="2200" dirty="0" err="1">
                <a:latin typeface="Arial" panose="020B0604020202020204" pitchFamily="34" charset="0"/>
                <a:cs typeface="Arial" panose="020B0604020202020204" pitchFamily="34" charset="0"/>
              </a:rPr>
              <a:t>Tepp</a:t>
            </a:r>
            <a:r>
              <a:rPr lang="fr-FR" sz="2200" dirty="0">
                <a:latin typeface="Arial" panose="020B0604020202020204" pitchFamily="34" charset="0"/>
                <a:cs typeface="Arial" panose="020B0604020202020204" pitchFamily="34" charset="0"/>
              </a:rPr>
              <a:t> 2, </a:t>
            </a:r>
            <a:r>
              <a:rPr lang="fr-FR" sz="2200" dirty="0" err="1">
                <a:latin typeface="Arial" panose="020B0604020202020204" pitchFamily="34" charset="0"/>
                <a:cs typeface="Arial" panose="020B0604020202020204" pitchFamily="34" charset="0"/>
              </a:rPr>
              <a:t>Agoflex</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Erkoflex</a:t>
            </a:r>
            <a:r>
              <a:rPr lang="fr-FR" sz="2200" dirty="0">
                <a:latin typeface="Arial" panose="020B0604020202020204" pitchFamily="34" charset="0"/>
                <a:cs typeface="Arial" panose="020B0604020202020204" pitchFamily="34" charset="0"/>
              </a:rPr>
              <a:t>, matériaux de renforcement tels que Max, carbone (colle: néoprène, colle blanche, solution de caoutchouc, colle de cerf)</a:t>
            </a:r>
          </a:p>
          <a:p>
            <a:r>
              <a:rPr lang="fr-FR" sz="2200" dirty="0">
                <a:latin typeface="Arial" panose="020B0604020202020204" pitchFamily="34" charset="0"/>
                <a:cs typeface="Arial" panose="020B0604020202020204" pitchFamily="34" charset="0"/>
              </a:rPr>
              <a:t>Empeignes		Un cuir adapté à l’épaisseur du bout</a:t>
            </a:r>
          </a:p>
          <a:p>
            <a:r>
              <a:rPr lang="fr-FR" sz="2200" dirty="0">
                <a:latin typeface="Arial" panose="020B0604020202020204" pitchFamily="34" charset="0"/>
                <a:cs typeface="Arial" panose="020B0604020202020204" pitchFamily="34" charset="0"/>
              </a:rPr>
              <a:t>Moule d’avant-pied	</a:t>
            </a:r>
            <a:r>
              <a:rPr lang="fr-FR" sz="2200" dirty="0" err="1">
                <a:latin typeface="Arial" panose="020B0604020202020204" pitchFamily="34" charset="0"/>
                <a:cs typeface="Arial" panose="020B0604020202020204" pitchFamily="34" charset="0"/>
              </a:rPr>
              <a:t>Thermokork</a:t>
            </a:r>
            <a:r>
              <a:rPr lang="fr-FR" sz="2200" dirty="0">
                <a:latin typeface="Arial" panose="020B0604020202020204" pitchFamily="34" charset="0"/>
                <a:cs typeface="Arial" panose="020B0604020202020204" pitchFamily="34" charset="0"/>
              </a:rPr>
              <a:t>, EVA</a:t>
            </a:r>
          </a:p>
          <a:p>
            <a:r>
              <a:rPr lang="fr-FR" sz="2200" dirty="0">
                <a:latin typeface="Arial" panose="020B0604020202020204" pitchFamily="34" charset="0"/>
                <a:cs typeface="Arial" panose="020B0604020202020204" pitchFamily="34" charset="0"/>
              </a:rPr>
              <a:t>Bord			EVA, caoutchouc complet, cuir</a:t>
            </a:r>
          </a:p>
          <a:p>
            <a:r>
              <a:rPr lang="fr-FR" sz="2200" dirty="0">
                <a:latin typeface="Arial" panose="020B0604020202020204" pitchFamily="34" charset="0"/>
                <a:cs typeface="Arial" panose="020B0604020202020204" pitchFamily="34" charset="0"/>
              </a:rPr>
              <a:t>Semelle		Cuir, caoutchoucs divers</a:t>
            </a:r>
          </a:p>
          <a:p>
            <a:r>
              <a:rPr lang="fr-FR" sz="2200" dirty="0">
                <a:latin typeface="Arial" panose="020B0604020202020204" pitchFamily="34" charset="0"/>
                <a:cs typeface="Arial" panose="020B0604020202020204" pitchFamily="34" charset="0"/>
              </a:rPr>
              <a:t>Montage		</a:t>
            </a:r>
            <a:r>
              <a:rPr lang="fr-FR" sz="2200" dirty="0" err="1">
                <a:latin typeface="Arial" panose="020B0604020202020204" pitchFamily="34" charset="0"/>
                <a:cs typeface="Arial" panose="020B0604020202020204" pitchFamily="34" charset="0"/>
              </a:rPr>
              <a:t>Lunalight</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Lunazell</a:t>
            </a:r>
            <a:r>
              <a:rPr lang="fr-FR" sz="2200" dirty="0">
                <a:latin typeface="Arial" panose="020B0604020202020204" pitchFamily="34" charset="0"/>
                <a:cs typeface="Arial" panose="020B0604020202020204" pitchFamily="34" charset="0"/>
              </a:rPr>
              <a:t>, AL, SL, SLW, etc.</a:t>
            </a:r>
          </a:p>
          <a:p>
            <a:endParaRPr lang="de-CH" sz="2200" dirty="0"/>
          </a:p>
        </p:txBody>
      </p:sp>
    </p:spTree>
    <p:extLst>
      <p:ext uri="{BB962C8B-B14F-4D97-AF65-F5344CB8AC3E}">
        <p14:creationId xmlns:p14="http://schemas.microsoft.com/office/powerpoint/2010/main" val="1037055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A626B51D-B9BB-4711-BDBE-3364494CB35D}"/>
              </a:ext>
            </a:extLst>
          </p:cNvPr>
          <p:cNvGraphicFramePr>
            <a:graphicFrameLocks noChangeAspect="1"/>
          </p:cNvGraphicFramePr>
          <p:nvPr>
            <p:extLst>
              <p:ext uri="{D42A27DB-BD31-4B8C-83A1-F6EECF244321}">
                <p14:modId xmlns:p14="http://schemas.microsoft.com/office/powerpoint/2010/main" val="3021415303"/>
              </p:ext>
            </p:extLst>
          </p:nvPr>
        </p:nvGraphicFramePr>
        <p:xfrm>
          <a:off x="6504265" y="75441"/>
          <a:ext cx="4739984" cy="6707117"/>
        </p:xfrm>
        <a:graphic>
          <a:graphicData uri="http://schemas.openxmlformats.org/presentationml/2006/ole">
            <mc:AlternateContent xmlns:mc="http://schemas.openxmlformats.org/markup-compatibility/2006">
              <mc:Choice xmlns:v="urn:schemas-microsoft-com:vml" Requires="v">
                <p:oleObj spid="_x0000_s3108" name="Acrobat Document" r:id="rId3" imgW="5667359" imgH="8020022" progId="AcroExch.Document.DC">
                  <p:embed/>
                </p:oleObj>
              </mc:Choice>
              <mc:Fallback>
                <p:oleObj name="Acrobat Document" r:id="rId3" imgW="5667359" imgH="8020022" progId="AcroExch.Document.DC">
                  <p:embed/>
                  <p:pic>
                    <p:nvPicPr>
                      <p:cNvPr id="2" name="Objekt 1">
                        <a:extLst>
                          <a:ext uri="{FF2B5EF4-FFF2-40B4-BE49-F238E27FC236}">
                            <a16:creationId xmlns:a16="http://schemas.microsoft.com/office/drawing/2014/main" id="{A626B51D-B9BB-4711-BDBE-3364494CB35D}"/>
                          </a:ext>
                        </a:extLst>
                      </p:cNvPr>
                      <p:cNvPicPr/>
                      <p:nvPr/>
                    </p:nvPicPr>
                    <p:blipFill>
                      <a:blip r:embed="rId4"/>
                      <a:stretch>
                        <a:fillRect/>
                      </a:stretch>
                    </p:blipFill>
                    <p:spPr>
                      <a:xfrm>
                        <a:off x="6504265" y="75441"/>
                        <a:ext cx="4739984" cy="6707117"/>
                      </a:xfrm>
                      <a:prstGeom prst="rect">
                        <a:avLst/>
                      </a:prstGeom>
                    </p:spPr>
                  </p:pic>
                </p:oleObj>
              </mc:Fallback>
            </mc:AlternateContent>
          </a:graphicData>
        </a:graphic>
      </p:graphicFrame>
      <p:graphicFrame>
        <p:nvGraphicFramePr>
          <p:cNvPr id="3" name="Objekt 2">
            <a:extLst>
              <a:ext uri="{FF2B5EF4-FFF2-40B4-BE49-F238E27FC236}">
                <a16:creationId xmlns:a16="http://schemas.microsoft.com/office/drawing/2014/main" id="{7A594774-7C88-4C37-82AD-321118B52EA4}"/>
              </a:ext>
            </a:extLst>
          </p:cNvPr>
          <p:cNvGraphicFramePr>
            <a:graphicFrameLocks noChangeAspect="1"/>
          </p:cNvGraphicFramePr>
          <p:nvPr>
            <p:extLst>
              <p:ext uri="{D42A27DB-BD31-4B8C-83A1-F6EECF244321}">
                <p14:modId xmlns:p14="http://schemas.microsoft.com/office/powerpoint/2010/main" val="2356059957"/>
              </p:ext>
            </p:extLst>
          </p:nvPr>
        </p:nvGraphicFramePr>
        <p:xfrm>
          <a:off x="947751" y="16777"/>
          <a:ext cx="4822901" cy="6824446"/>
        </p:xfrm>
        <a:graphic>
          <a:graphicData uri="http://schemas.openxmlformats.org/presentationml/2006/ole">
            <mc:AlternateContent xmlns:mc="http://schemas.openxmlformats.org/markup-compatibility/2006">
              <mc:Choice xmlns:v="urn:schemas-microsoft-com:vml" Requires="v">
                <p:oleObj spid="_x0000_s3109" name="Acrobat Document" r:id="rId5" imgW="5667359" imgH="8020022" progId="AcroExch.Document.DC">
                  <p:embed/>
                </p:oleObj>
              </mc:Choice>
              <mc:Fallback>
                <p:oleObj name="Acrobat Document" r:id="rId5" imgW="5667359" imgH="8020022" progId="AcroExch.Document.DC">
                  <p:embed/>
                  <p:pic>
                    <p:nvPicPr>
                      <p:cNvPr id="3" name="Objekt 2">
                        <a:extLst>
                          <a:ext uri="{FF2B5EF4-FFF2-40B4-BE49-F238E27FC236}">
                            <a16:creationId xmlns:a16="http://schemas.microsoft.com/office/drawing/2014/main" id="{7A594774-7C88-4C37-82AD-321118B52EA4}"/>
                          </a:ext>
                        </a:extLst>
                      </p:cNvPr>
                      <p:cNvPicPr/>
                      <p:nvPr/>
                    </p:nvPicPr>
                    <p:blipFill>
                      <a:blip r:embed="rId6"/>
                      <a:stretch>
                        <a:fillRect/>
                      </a:stretch>
                    </p:blipFill>
                    <p:spPr>
                      <a:xfrm>
                        <a:off x="947751" y="16777"/>
                        <a:ext cx="4822901" cy="6824446"/>
                      </a:xfrm>
                      <a:prstGeom prst="rect">
                        <a:avLst/>
                      </a:prstGeom>
                    </p:spPr>
                  </p:pic>
                </p:oleObj>
              </mc:Fallback>
            </mc:AlternateContent>
          </a:graphicData>
        </a:graphic>
      </p:graphicFrame>
    </p:spTree>
    <p:extLst>
      <p:ext uri="{BB962C8B-B14F-4D97-AF65-F5344CB8AC3E}">
        <p14:creationId xmlns:p14="http://schemas.microsoft.com/office/powerpoint/2010/main" val="328045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EE1AE-DF06-4DEB-AC45-F623E7B3AF5A}"/>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2. Critères d'exigence pour une chaussure sur mesure</a:t>
            </a:r>
          </a:p>
        </p:txBody>
      </p:sp>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644387" y="1690687"/>
            <a:ext cx="10903226" cy="4802187"/>
          </a:xfrm>
        </p:spPr>
        <p:txBody>
          <a:bodyPr>
            <a:noAutofit/>
          </a:bodyPr>
          <a:lstStyle/>
          <a:p>
            <a:pPr marL="0" indent="0">
              <a:buNone/>
            </a:pPr>
            <a:r>
              <a:rPr lang="fr-FR" sz="2200" b="1" u="sng" dirty="0">
                <a:latin typeface="Arial" panose="020B0604020202020204" pitchFamily="34" charset="0"/>
                <a:cs typeface="Arial" panose="020B0604020202020204" pitchFamily="34" charset="0"/>
              </a:rPr>
              <a:t>Durabilité</a:t>
            </a:r>
            <a:r>
              <a:rPr lang="fr-FR" sz="2200" dirty="0">
                <a:latin typeface="Arial" panose="020B0604020202020204" pitchFamily="34" charset="0"/>
                <a:cs typeface="Arial" panose="020B0604020202020204" pitchFamily="34" charset="0"/>
              </a:rPr>
              <a:t>	</a:t>
            </a:r>
          </a:p>
          <a:p>
            <a:pPr marL="0" indent="0">
              <a:lnSpc>
                <a:spcPct val="110000"/>
              </a:lnSpc>
              <a:buNone/>
            </a:pPr>
            <a:r>
              <a:rPr lang="fr-FR" sz="2200" dirty="0">
                <a:latin typeface="Arial" panose="020B0604020202020204" pitchFamily="34" charset="0"/>
                <a:cs typeface="Arial" panose="020B0604020202020204" pitchFamily="34" charset="0"/>
              </a:rPr>
              <a:t>- Stabilité de la cambrure de la chaussure</a:t>
            </a:r>
          </a:p>
          <a:p>
            <a:pPr marL="0" indent="0">
              <a:buNone/>
            </a:pPr>
            <a:r>
              <a:rPr lang="fr-FR" sz="2200" dirty="0">
                <a:latin typeface="Arial" panose="020B0604020202020204" pitchFamily="34" charset="0"/>
                <a:cs typeface="Arial" panose="020B0604020202020204" pitchFamily="34" charset="0"/>
              </a:rPr>
              <a:t>- Permanence de la flexibilité</a:t>
            </a:r>
          </a:p>
          <a:p>
            <a:pPr marL="0" indent="0">
              <a:buNone/>
            </a:pPr>
            <a:r>
              <a:rPr lang="fr-FR" sz="2200" dirty="0">
                <a:latin typeface="Arial" panose="020B0604020202020204" pitchFamily="34" charset="0"/>
                <a:cs typeface="Arial" panose="020B0604020202020204" pitchFamily="34" charset="0"/>
              </a:rPr>
              <a:t>- Stabilité des contreforts</a:t>
            </a:r>
          </a:p>
          <a:p>
            <a:pPr marL="0" indent="0">
              <a:buNone/>
            </a:pPr>
            <a:r>
              <a:rPr lang="fr-FR" sz="2200" dirty="0">
                <a:latin typeface="Arial" panose="020B0604020202020204" pitchFamily="34" charset="0"/>
                <a:cs typeface="Arial" panose="020B0604020202020204" pitchFamily="34" charset="0"/>
              </a:rPr>
              <a:t>- Stabilité du positionnement du talon</a:t>
            </a:r>
          </a:p>
          <a:p>
            <a:pPr marL="0" indent="0">
              <a:buNone/>
            </a:pPr>
            <a:r>
              <a:rPr lang="fr-FR" sz="2200" dirty="0">
                <a:latin typeface="Arial" panose="020B0604020202020204" pitchFamily="34" charset="0"/>
                <a:cs typeface="Arial" panose="020B0604020202020204" pitchFamily="34" charset="0"/>
              </a:rPr>
              <a:t>- Stabilité de l’adhérence de la semelle</a:t>
            </a:r>
          </a:p>
          <a:p>
            <a:pPr marL="0" indent="0">
              <a:buNone/>
            </a:pPr>
            <a:r>
              <a:rPr lang="fr-FR" sz="2200" dirty="0">
                <a:latin typeface="Arial" panose="020B0604020202020204" pitchFamily="34" charset="0"/>
                <a:cs typeface="Arial" panose="020B0604020202020204" pitchFamily="34" charset="0"/>
              </a:rPr>
              <a:t>- Stabilité des coutures de la tige de la chaussure</a:t>
            </a:r>
          </a:p>
          <a:p>
            <a:pPr marL="0" indent="0">
              <a:buNone/>
            </a:pPr>
            <a:r>
              <a:rPr lang="fr-FR" sz="2200" dirty="0">
                <a:latin typeface="Arial" panose="020B0604020202020204" pitchFamily="34" charset="0"/>
                <a:cs typeface="Arial" panose="020B0604020202020204" pitchFamily="34" charset="0"/>
              </a:rPr>
              <a:t>- Résistance à l’usure de la semelle et du talon</a:t>
            </a:r>
          </a:p>
          <a:p>
            <a:pPr marL="182563" indent="-182563">
              <a:buFontTx/>
              <a:buChar char="-"/>
            </a:pPr>
            <a:r>
              <a:rPr lang="fr-FR" sz="2200" dirty="0">
                <a:latin typeface="Arial" panose="020B0604020202020204" pitchFamily="34" charset="0"/>
                <a:cs typeface="Arial" panose="020B0604020202020204" pitchFamily="34" charset="0"/>
              </a:rPr>
              <a:t>Résistance au frottement de la couleur et du finish sur l’intérieur et l'extérieur de la tige et sur la semelle intérieure</a:t>
            </a:r>
          </a:p>
          <a:p>
            <a:pPr marL="0" indent="0">
              <a:buNone/>
            </a:pPr>
            <a:r>
              <a:rPr lang="fr-FR" sz="2200" dirty="0">
                <a:latin typeface="Arial" panose="020B0604020202020204" pitchFamily="34" charset="0"/>
                <a:cs typeface="Arial" panose="020B0604020202020204" pitchFamily="34" charset="0"/>
              </a:rPr>
              <a:t>- Permanence de la forme</a:t>
            </a:r>
          </a:p>
          <a:p>
            <a:pPr marL="0" indent="0">
              <a:buNone/>
            </a:pPr>
            <a:r>
              <a:rPr lang="fr-FR" sz="2200" dirty="0">
                <a:latin typeface="Arial" panose="020B0604020202020204" pitchFamily="34" charset="0"/>
                <a:cs typeface="Arial" panose="020B0604020202020204" pitchFamily="34" charset="0"/>
              </a:rPr>
              <a:t>- Usure du fond de la chaussure</a:t>
            </a:r>
          </a:p>
          <a:p>
            <a:pPr marL="0" indent="0">
              <a:buNone/>
            </a:pPr>
            <a:endParaRPr lang="de-CH" sz="2200" dirty="0"/>
          </a:p>
          <a:p>
            <a:pPr>
              <a:buFontTx/>
              <a:buChar char="-"/>
            </a:pPr>
            <a:endParaRPr lang="de-CH" sz="2200" dirty="0"/>
          </a:p>
          <a:p>
            <a:endParaRPr lang="de-CH" sz="2200" dirty="0"/>
          </a:p>
        </p:txBody>
      </p:sp>
    </p:spTree>
    <p:extLst>
      <p:ext uri="{BB962C8B-B14F-4D97-AF65-F5344CB8AC3E}">
        <p14:creationId xmlns:p14="http://schemas.microsoft.com/office/powerpoint/2010/main" val="2760929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395AE9-A90D-43D2-9299-ECBB2617A6F8}"/>
              </a:ext>
            </a:extLst>
          </p:cNvPr>
          <p:cNvSpPr>
            <a:spLocks noChangeArrowheads="1"/>
          </p:cNvSpPr>
          <p:nvPr/>
        </p:nvSpPr>
        <p:spPr bwMode="auto">
          <a:xfrm>
            <a:off x="366327" y="1505518"/>
            <a:ext cx="1134859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a:ln>
                  <a:noFill/>
                </a:ln>
                <a:solidFill>
                  <a:schemeClr val="tx1"/>
                </a:solidFill>
                <a:latin typeface="Arial" panose="020B0604020202020204" pitchFamily="34" charset="0"/>
                <a:cs typeface="Arial" panose="020B0604020202020204" pitchFamily="34" charset="0"/>
              </a:rPr>
              <a:t>Nous rappelons l’importance d’une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a:ln>
                  <a:noFill/>
                </a:ln>
                <a:solidFill>
                  <a:srgbClr val="FF0000"/>
                </a:solidFill>
                <a:latin typeface="Arial" panose="020B0604020202020204" pitchFamily="34" charset="0"/>
                <a:cs typeface="Arial" panose="020B0604020202020204" pitchFamily="34" charset="0"/>
              </a:rPr>
              <a:t>documentation</a:t>
            </a:r>
            <a:r>
              <a:rPr kumimoji="0" lang="fr-FR" sz="2800" b="0" i="0" u="none" strike="noStrike" cap="none" normalizeH="0" baseline="0" dirty="0">
                <a:ln>
                  <a:noFill/>
                </a:ln>
                <a:solidFill>
                  <a:schemeClr val="tx1"/>
                </a:solidFill>
                <a:latin typeface="Arial" panose="020B0604020202020204" pitchFamily="34" charset="0"/>
                <a:cs typeface="Arial" panose="020B0604020202020204" pitchFamily="34" charset="0"/>
              </a:rPr>
              <a:t> précise et complète, qui est indispensable pour la </a:t>
            </a:r>
            <a:endParaRPr kumimoji="0" lang="fr-FR" sz="2800" b="0" i="0" u="none" strike="noStrike" cap="none" normalizeH="0" baseline="0" dirty="0">
              <a:ln>
                <a:noFill/>
              </a:ln>
              <a:solidFill>
                <a:srgbClr val="FF000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a:ln>
                  <a:noFill/>
                </a:ln>
                <a:solidFill>
                  <a:srgbClr val="FF0000"/>
                </a:solidFill>
                <a:latin typeface="Arial" panose="020B0604020202020204" pitchFamily="34" charset="0"/>
                <a:cs typeface="Arial" panose="020B0604020202020204" pitchFamily="34" charset="0"/>
              </a:rPr>
              <a:t>reproductibilité du travail</a:t>
            </a:r>
            <a:r>
              <a:rPr kumimoji="0" lang="fr-FR" sz="2800" b="0" i="0" u="none" strike="noStrike" cap="none" normalizeH="0" baseline="0" dirty="0">
                <a:ln>
                  <a:noFill/>
                </a:ln>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51482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0684A-7314-442B-82A5-826D14DA9866}"/>
              </a:ext>
            </a:extLst>
          </p:cNvPr>
          <p:cNvSpPr>
            <a:spLocks noGrp="1"/>
          </p:cNvSpPr>
          <p:nvPr>
            <p:ph type="title"/>
          </p:nvPr>
        </p:nvSpPr>
        <p:spPr/>
        <p:txBody>
          <a:bodyPr>
            <a:normAutofit/>
          </a:bodyPr>
          <a:lstStyle/>
          <a:p>
            <a:pPr algn="ctr"/>
            <a:r>
              <a:rPr lang="fr-FR" sz="3600" b="1">
                <a:latin typeface="Arial" panose="020B0604020202020204" pitchFamily="34" charset="0"/>
                <a:cs typeface="Arial" panose="020B0604020202020204" pitchFamily="34" charset="0"/>
              </a:rPr>
              <a:t>Devoirs à domicile</a:t>
            </a:r>
          </a:p>
        </p:txBody>
      </p:sp>
      <p:sp>
        <p:nvSpPr>
          <p:cNvPr id="4" name="Rectangle 1">
            <a:extLst>
              <a:ext uri="{FF2B5EF4-FFF2-40B4-BE49-F238E27FC236}">
                <a16:creationId xmlns:a16="http://schemas.microsoft.com/office/drawing/2014/main" id="{24259E7C-EB45-4E29-98C1-C345869FB3DE}"/>
              </a:ext>
            </a:extLst>
          </p:cNvPr>
          <p:cNvSpPr>
            <a:spLocks noGrp="1" noChangeArrowheads="1"/>
          </p:cNvSpPr>
          <p:nvPr>
            <p:ph idx="1"/>
          </p:nvPr>
        </p:nvSpPr>
        <p:spPr bwMode="auto">
          <a:xfrm>
            <a:off x="602974" y="2151801"/>
            <a:ext cx="109860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a:ln>
                  <a:noFill/>
                </a:ln>
                <a:solidFill>
                  <a:schemeClr val="tx1"/>
                </a:solidFill>
                <a:latin typeface="Arial" panose="020B0604020202020204" pitchFamily="34" charset="0"/>
                <a:cs typeface="Arial" panose="020B0604020202020204" pitchFamily="34" charset="0"/>
              </a:rPr>
              <a:t>Choisissez un cas avec au moins un côté = difficile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67489735-4D78-4216-B0BB-263AA3A571C7}"/>
              </a:ext>
            </a:extLst>
          </p:cNvPr>
          <p:cNvSpPr>
            <a:spLocks noChangeArrowheads="1"/>
          </p:cNvSpPr>
          <p:nvPr/>
        </p:nvSpPr>
        <p:spPr bwMode="auto">
          <a:xfrm>
            <a:off x="480060" y="3257994"/>
            <a:ext cx="1123188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Apporter le côté le plus facile terminé</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fr-FR" sz="2200" b="0" i="0" u="none" strike="noStrike" cap="none" normalizeH="0" baseline="0" dirty="0">
                <a:ln>
                  <a:noFill/>
                </a:ln>
                <a:solidFill>
                  <a:schemeClr val="tx1"/>
                </a:solidFill>
                <a:latin typeface="Arial" panose="020B0604020202020204" pitchFamily="34" charset="0"/>
                <a:cs typeface="Arial" panose="020B0604020202020204" pitchFamily="34" charset="0"/>
              </a:rPr>
              <a:t>Présentation de votre cas (environ 30 min = PowerPoint de 15 min, 15 min de discussion) avec tous les documents relatifs! </a:t>
            </a:r>
          </a:p>
          <a:p>
            <a:pPr marL="342900" marR="0" lvl="0" indent="-342900" algn="l" defTabSz="914400" rtl="0" eaLnBrk="0" fontAlgn="base" latinLnBrk="0" hangingPunct="0">
              <a:lnSpc>
                <a:spcPct val="100000"/>
              </a:lnSpc>
              <a:spcBef>
                <a:spcPct val="0"/>
              </a:spcBef>
              <a:spcAft>
                <a:spcPct val="0"/>
              </a:spcAft>
              <a:buClrTx/>
              <a:buSzTx/>
              <a:buFontTx/>
              <a:buChar char="-"/>
              <a:tabLst/>
            </a:pPr>
            <a:r>
              <a:rPr lang="fr-FR" sz="2200" dirty="0">
                <a:latin typeface="Arial" panose="020B0604020202020204" pitchFamily="34" charset="0"/>
                <a:cs typeface="Arial" panose="020B0604020202020204" pitchFamily="34" charset="0"/>
              </a:rPr>
              <a:t>Envoyer la présentation et les documents 1 semaine avant le début du cours de la 2</a:t>
            </a:r>
            <a:r>
              <a:rPr lang="fr-FR" sz="2200" baseline="30000" dirty="0">
                <a:latin typeface="Arial" panose="020B0604020202020204" pitchFamily="34" charset="0"/>
                <a:cs typeface="Arial" panose="020B0604020202020204" pitchFamily="34" charset="0"/>
              </a:rPr>
              <a:t>e</a:t>
            </a:r>
            <a:r>
              <a:rPr lang="fr-FR" sz="2200" dirty="0">
                <a:latin typeface="Arial" panose="020B0604020202020204" pitchFamily="34" charset="0"/>
                <a:cs typeface="Arial" panose="020B0604020202020204" pitchFamily="34" charset="0"/>
              </a:rPr>
              <a:t> partie au directeur du cours</a:t>
            </a:r>
          </a:p>
          <a:p>
            <a:pPr marL="800100" lvl="1" indent="-342900" eaLnBrk="0" fontAlgn="base" hangingPunct="0">
              <a:spcBef>
                <a:spcPct val="0"/>
              </a:spcBef>
              <a:spcAft>
                <a:spcPct val="0"/>
              </a:spcAft>
              <a:buFontTx/>
              <a:buChar char="-"/>
            </a:pPr>
            <a:endParaRPr kumimoji="0" lang="de-DE" altLang="de-DE"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800100" lvl="1" indent="-342900" algn="ctr" eaLnBrk="0" fontAlgn="base" hangingPunct="0">
              <a:spcBef>
                <a:spcPct val="0"/>
              </a:spcBef>
              <a:spcAft>
                <a:spcPct val="0"/>
              </a:spcAft>
              <a:buFontTx/>
              <a:buChar char="-"/>
            </a:pPr>
            <a:r>
              <a:rPr kumimoji="0" lang="fr-FR" sz="2200" b="0" i="0" u="none" strike="noStrike" cap="none" normalizeH="0" baseline="0" dirty="0">
                <a:ln>
                  <a:noFill/>
                </a:ln>
                <a:solidFill>
                  <a:srgbClr val="FF0000"/>
                </a:solidFill>
                <a:latin typeface="Arial" panose="020B0604020202020204" pitchFamily="34" charset="0"/>
                <a:cs typeface="Arial" panose="020B0604020202020204" pitchFamily="34" charset="0"/>
              </a:rPr>
              <a:t>Documentation complète !!!</a:t>
            </a:r>
          </a:p>
        </p:txBody>
      </p:sp>
    </p:spTree>
    <p:extLst>
      <p:ext uri="{BB962C8B-B14F-4D97-AF65-F5344CB8AC3E}">
        <p14:creationId xmlns:p14="http://schemas.microsoft.com/office/powerpoint/2010/main" val="2629320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95745-A1F8-4905-A51C-6FE2BCBC1470}"/>
              </a:ext>
            </a:extLst>
          </p:cNvPr>
          <p:cNvSpPr>
            <a:spLocks noGrp="1"/>
          </p:cNvSpPr>
          <p:nvPr>
            <p:ph type="title"/>
          </p:nvPr>
        </p:nvSpPr>
        <p:spPr/>
        <p:txBody>
          <a:bodyPr>
            <a:normAutofit/>
          </a:bodyPr>
          <a:lstStyle/>
          <a:p>
            <a:r>
              <a:rPr lang="fr-FR" sz="3600" b="1">
                <a:latin typeface="Arial" panose="020B0604020202020204" pitchFamily="34" charset="0"/>
                <a:cs typeface="Arial" panose="020B0604020202020204" pitchFamily="34" charset="0"/>
              </a:rPr>
              <a:t>OMK 8 b,c,d</a:t>
            </a:r>
          </a:p>
        </p:txBody>
      </p:sp>
      <p:sp>
        <p:nvSpPr>
          <p:cNvPr id="3" name="Inhaltsplatzhalter 2">
            <a:extLst>
              <a:ext uri="{FF2B5EF4-FFF2-40B4-BE49-F238E27FC236}">
                <a16:creationId xmlns:a16="http://schemas.microsoft.com/office/drawing/2014/main" id="{8E690BB7-349A-409C-A062-BFDBC9B96902}"/>
              </a:ext>
            </a:extLst>
          </p:cNvPr>
          <p:cNvSpPr>
            <a:spLocks noGrp="1"/>
          </p:cNvSpPr>
          <p:nvPr>
            <p:ph sz="half" idx="1"/>
          </p:nvPr>
        </p:nvSpPr>
        <p:spPr>
          <a:xfrm>
            <a:off x="838200" y="1825625"/>
            <a:ext cx="5996940" cy="4667250"/>
          </a:xfrm>
        </p:spPr>
        <p:txBody>
          <a:bodyPr>
            <a:normAutofit/>
          </a:bodyPr>
          <a:lstStyle/>
          <a:p>
            <a:pPr>
              <a:buFontTx/>
              <a:buChar char="-"/>
            </a:pPr>
            <a:r>
              <a:rPr lang="fr-FR" sz="2200" dirty="0">
                <a:latin typeface="Arial" panose="020B0604020202020204" pitchFamily="34" charset="0"/>
                <a:cs typeface="Arial" panose="020B0604020202020204" pitchFamily="34" charset="0"/>
              </a:rPr>
              <a:t>1 jour: chacun présente son cas (PowerPoint de 10 à 15 min, 15 à 20 min de questions, discussion).</a:t>
            </a:r>
          </a:p>
          <a:p>
            <a:pPr>
              <a:buFontTx/>
              <a:buChar char="-"/>
            </a:pPr>
            <a:r>
              <a:rPr lang="fr-FR" sz="2200" dirty="0">
                <a:latin typeface="Arial" panose="020B0604020202020204" pitchFamily="34" charset="0"/>
                <a:cs typeface="Arial" panose="020B0604020202020204" pitchFamily="34" charset="0"/>
              </a:rPr>
              <a:t>évent. autre présentation de cas intéressants</a:t>
            </a:r>
          </a:p>
          <a:p>
            <a:pPr>
              <a:buFontTx/>
              <a:buChar char="-"/>
            </a:pPr>
            <a:r>
              <a:rPr lang="fr-FR" sz="2200" dirty="0">
                <a:latin typeface="Arial" panose="020B0604020202020204" pitchFamily="34" charset="0"/>
                <a:cs typeface="Arial" panose="020B0604020202020204" pitchFamily="34" charset="0"/>
              </a:rPr>
              <a:t>1 ½ jour de travaux pratiques – évent. en 2 groupes, les uns regardent et assistent, les autres travaillent.</a:t>
            </a:r>
          </a:p>
          <a:p>
            <a:pPr marL="0" indent="0">
              <a:buNone/>
            </a:pPr>
            <a:r>
              <a:rPr lang="fr-FR" sz="2200" dirty="0">
                <a:latin typeface="Arial" panose="020B0604020202020204" pitchFamily="34" charset="0"/>
                <a:cs typeface="Arial" panose="020B0604020202020204" pitchFamily="34" charset="0"/>
              </a:rPr>
              <a:t>-  Coordonner les documents de travail</a:t>
            </a:r>
          </a:p>
          <a:p>
            <a:pPr marL="0" indent="0">
              <a:buNone/>
            </a:pPr>
            <a:r>
              <a:rPr lang="fr-FR" sz="2200" dirty="0">
                <a:latin typeface="Arial" panose="020B0604020202020204" pitchFamily="34" charset="0"/>
                <a:cs typeface="Arial" panose="020B0604020202020204" pitchFamily="34" charset="0"/>
              </a:rPr>
              <a:t>-  ½ journée d’entretien final et de discussion</a:t>
            </a:r>
          </a:p>
        </p:txBody>
      </p:sp>
      <p:pic>
        <p:nvPicPr>
          <p:cNvPr id="5" name="Image 2">
            <a:extLst>
              <a:ext uri="{FF2B5EF4-FFF2-40B4-BE49-F238E27FC236}">
                <a16:creationId xmlns:a16="http://schemas.microsoft.com/office/drawing/2014/main" id="{04847375-E7AC-4402-9DE7-63B0FA51DFB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35783" y="1825625"/>
            <a:ext cx="3391593" cy="1375756"/>
          </a:xfrm>
          <a:prstGeom prst="rect">
            <a:avLst/>
          </a:prstGeom>
        </p:spPr>
      </p:pic>
      <p:pic>
        <p:nvPicPr>
          <p:cNvPr id="6" name="Image 3">
            <a:extLst>
              <a:ext uri="{FF2B5EF4-FFF2-40B4-BE49-F238E27FC236}">
                <a16:creationId xmlns:a16="http://schemas.microsoft.com/office/drawing/2014/main" id="{8EA754A0-72C7-47BD-AF2A-7A78BB390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783" y="3699077"/>
            <a:ext cx="3394364" cy="2477886"/>
          </a:xfrm>
          <a:prstGeom prst="rect">
            <a:avLst/>
          </a:prstGeom>
        </p:spPr>
      </p:pic>
    </p:spTree>
    <p:extLst>
      <p:ext uri="{BB962C8B-B14F-4D97-AF65-F5344CB8AC3E}">
        <p14:creationId xmlns:p14="http://schemas.microsoft.com/office/powerpoint/2010/main" val="229939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838200" y="1444487"/>
            <a:ext cx="10515600" cy="5010772"/>
          </a:xfrm>
        </p:spPr>
        <p:txBody>
          <a:bodyPr>
            <a:normAutofit/>
          </a:bodyPr>
          <a:lstStyle/>
          <a:p>
            <a:pPr marL="0" indent="0">
              <a:buNone/>
            </a:pPr>
            <a:r>
              <a:rPr lang="fr-FR" sz="2200" b="1" u="sng" dirty="0">
                <a:latin typeface="Arial" panose="020B0604020202020204" pitchFamily="34" charset="0"/>
                <a:cs typeface="Arial" panose="020B0604020202020204" pitchFamily="34" charset="0"/>
              </a:rPr>
              <a:t>Conception</a:t>
            </a:r>
            <a:r>
              <a:rPr lang="fr-FR" sz="2200" dirty="0">
                <a:latin typeface="Arial" panose="020B0604020202020204" pitchFamily="34" charset="0"/>
                <a:cs typeface="Arial" panose="020B0604020202020204" pitchFamily="34" charset="0"/>
              </a:rPr>
              <a:t>	</a:t>
            </a:r>
          </a:p>
          <a:p>
            <a:pPr marL="0" indent="0">
              <a:buNone/>
            </a:pPr>
            <a:r>
              <a:rPr lang="fr-FR" sz="2200" dirty="0">
                <a:latin typeface="Arial" panose="020B0604020202020204" pitchFamily="34" charset="0"/>
                <a:cs typeface="Arial" panose="020B0604020202020204" pitchFamily="34" charset="0"/>
              </a:rPr>
              <a:t>-  Forme</a:t>
            </a:r>
          </a:p>
          <a:p>
            <a:pPr marL="0" indent="0">
              <a:buNone/>
            </a:pPr>
            <a:r>
              <a:rPr lang="fr-FR" sz="2200" dirty="0">
                <a:latin typeface="Arial" panose="020B0604020202020204" pitchFamily="34" charset="0"/>
                <a:cs typeface="Arial" panose="020B0604020202020204" pitchFamily="34" charset="0"/>
              </a:rPr>
              <a:t>-  Silhouette (forme, unité </a:t>
            </a:r>
            <a:r>
              <a:rPr lang="fr-FR" sz="2200" dirty="0" err="1">
                <a:latin typeface="Arial" panose="020B0604020202020204" pitchFamily="34" charset="0"/>
                <a:cs typeface="Arial" panose="020B0604020202020204" pitchFamily="34" charset="0"/>
              </a:rPr>
              <a:t>tige-fond</a:t>
            </a:r>
            <a:r>
              <a:rPr lang="fr-FR" sz="2200" dirty="0">
                <a:latin typeface="Arial" panose="020B0604020202020204" pitchFamily="34" charset="0"/>
                <a:cs typeface="Arial" panose="020B0604020202020204" pitchFamily="34" charset="0"/>
              </a:rPr>
              <a:t>)</a:t>
            </a:r>
          </a:p>
          <a:p>
            <a:pPr marL="266700" indent="-266700">
              <a:buFontTx/>
              <a:buChar char="-"/>
            </a:pPr>
            <a:r>
              <a:rPr lang="fr-FR" sz="2200" dirty="0">
                <a:latin typeface="Arial" panose="020B0604020202020204" pitchFamily="34" charset="0"/>
                <a:cs typeface="Arial" panose="020B0604020202020204" pitchFamily="34" charset="0"/>
              </a:rPr>
              <a:t>Impression générale du travail sur la chaussure compte tenu du but d’utilisation et de la tendance de la mode</a:t>
            </a:r>
          </a:p>
          <a:p>
            <a:pPr marL="0" indent="0">
              <a:buNone/>
            </a:pPr>
            <a:r>
              <a:rPr lang="fr-FR" sz="2200" dirty="0">
                <a:latin typeface="Arial" panose="020B0604020202020204" pitchFamily="34" charset="0"/>
                <a:cs typeface="Arial" panose="020B0604020202020204" pitchFamily="34" charset="0"/>
              </a:rPr>
              <a:t>-  Matériau</a:t>
            </a:r>
          </a:p>
          <a:p>
            <a:pPr marL="0" indent="0">
              <a:buNone/>
            </a:pPr>
            <a:r>
              <a:rPr lang="fr-FR" sz="2200" dirty="0">
                <a:latin typeface="Arial" panose="020B0604020202020204" pitchFamily="34" charset="0"/>
                <a:cs typeface="Arial" panose="020B0604020202020204" pitchFamily="34" charset="0"/>
              </a:rPr>
              <a:t>-  Couleur</a:t>
            </a:r>
          </a:p>
          <a:p>
            <a:pPr marL="0" indent="0">
              <a:buNone/>
            </a:pPr>
            <a:r>
              <a:rPr lang="fr-FR" sz="2200" dirty="0">
                <a:latin typeface="Arial" panose="020B0604020202020204" pitchFamily="34" charset="0"/>
                <a:cs typeface="Arial" panose="020B0604020202020204" pitchFamily="34" charset="0"/>
              </a:rPr>
              <a:t>-  Décoration</a:t>
            </a:r>
          </a:p>
          <a:p>
            <a:pPr marL="0" indent="0">
              <a:buNone/>
            </a:pPr>
            <a:r>
              <a:rPr lang="fr-FR" sz="2200" dirty="0">
                <a:latin typeface="Arial" panose="020B0604020202020204" pitchFamily="34" charset="0"/>
                <a:cs typeface="Arial" panose="020B0604020202020204" pitchFamily="34" charset="0"/>
              </a:rPr>
              <a:t>-  Construction et exécution</a:t>
            </a:r>
          </a:p>
          <a:p>
            <a:pPr marL="0" indent="0">
              <a:buNone/>
            </a:pPr>
            <a:r>
              <a:rPr lang="fr-FR" sz="2200" dirty="0">
                <a:latin typeface="Arial" panose="020B0604020202020204" pitchFamily="34" charset="0"/>
                <a:cs typeface="Arial" panose="020B0604020202020204" pitchFamily="34" charset="0"/>
              </a:rPr>
              <a:t>-  Agencement intérieur</a:t>
            </a:r>
          </a:p>
          <a:p>
            <a:endParaRPr lang="de-CH" sz="2200" dirty="0"/>
          </a:p>
        </p:txBody>
      </p:sp>
    </p:spTree>
    <p:extLst>
      <p:ext uri="{BB962C8B-B14F-4D97-AF65-F5344CB8AC3E}">
        <p14:creationId xmlns:p14="http://schemas.microsoft.com/office/powerpoint/2010/main" val="2290375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B883F6-417B-4075-AB12-CFB07D344CAC}"/>
              </a:ext>
            </a:extLst>
          </p:cNvPr>
          <p:cNvSpPr>
            <a:spLocks noGrp="1"/>
          </p:cNvSpPr>
          <p:nvPr>
            <p:ph idx="1"/>
          </p:nvPr>
        </p:nvSpPr>
        <p:spPr>
          <a:xfrm>
            <a:off x="732182" y="1799120"/>
            <a:ext cx="10515600" cy="4351338"/>
          </a:xfrm>
        </p:spPr>
        <p:txBody>
          <a:bodyPr>
            <a:normAutofit/>
          </a:bodyPr>
          <a:lstStyle/>
          <a:p>
            <a:pPr marL="0" indent="0">
              <a:buNone/>
            </a:pPr>
            <a:r>
              <a:rPr lang="fr-FR" sz="2200" b="1" u="sng">
                <a:latin typeface="Arial" panose="020B0604020202020204" pitchFamily="34" charset="0"/>
                <a:cs typeface="Arial" panose="020B0604020202020204" pitchFamily="34" charset="0"/>
              </a:rPr>
              <a:t>Hygiène de la chaussure</a:t>
            </a:r>
          </a:p>
          <a:p>
            <a:pPr marL="0" indent="0">
              <a:buNone/>
            </a:pPr>
            <a:r>
              <a:rPr lang="fr-FR" sz="2200">
                <a:latin typeface="Arial" panose="020B0604020202020204" pitchFamily="34" charset="0"/>
                <a:cs typeface="Arial" panose="020B0604020202020204" pitchFamily="34" charset="0"/>
              </a:rPr>
              <a:t>- Flexibilité</a:t>
            </a:r>
          </a:p>
          <a:p>
            <a:pPr marL="0" indent="0">
              <a:buNone/>
            </a:pPr>
            <a:r>
              <a:rPr lang="fr-FR" sz="2200">
                <a:latin typeface="Arial" panose="020B0604020202020204" pitchFamily="34" charset="0"/>
                <a:cs typeface="Arial" panose="020B0604020202020204" pitchFamily="34" charset="0"/>
              </a:rPr>
              <a:t>- Dimensions de la chaussure</a:t>
            </a:r>
          </a:p>
          <a:p>
            <a:pPr marL="0" indent="0">
              <a:buNone/>
            </a:pPr>
            <a:r>
              <a:rPr lang="fr-FR" sz="2200">
                <a:latin typeface="Arial" panose="020B0604020202020204" pitchFamily="34" charset="0"/>
                <a:cs typeface="Arial" panose="020B0604020202020204" pitchFamily="34" charset="0"/>
              </a:rPr>
              <a:t>- Captation de l’humidité</a:t>
            </a:r>
          </a:p>
          <a:p>
            <a:pPr marL="0" indent="0">
              <a:buNone/>
            </a:pPr>
            <a:r>
              <a:rPr lang="fr-FR" sz="2200">
                <a:latin typeface="Arial" panose="020B0604020202020204" pitchFamily="34" charset="0"/>
                <a:cs typeface="Arial" panose="020B0604020202020204" pitchFamily="34" charset="0"/>
              </a:rPr>
              <a:t>- Perméabilité à l’humidité</a:t>
            </a:r>
          </a:p>
          <a:p>
            <a:pPr marL="0" indent="0">
              <a:buNone/>
            </a:pPr>
            <a:r>
              <a:rPr lang="fr-FR" sz="2200">
                <a:latin typeface="Arial" panose="020B0604020202020204" pitchFamily="34" charset="0"/>
                <a:cs typeface="Arial" panose="020B0604020202020204" pitchFamily="34" charset="0"/>
              </a:rPr>
              <a:t>- Protection contre la chaleur</a:t>
            </a:r>
          </a:p>
          <a:p>
            <a:pPr marL="0" indent="0">
              <a:buNone/>
            </a:pPr>
            <a:r>
              <a:rPr lang="fr-FR" sz="2200">
                <a:latin typeface="Arial" panose="020B0604020202020204" pitchFamily="34" charset="0"/>
                <a:cs typeface="Arial" panose="020B0604020202020204" pitchFamily="34" charset="0"/>
              </a:rPr>
              <a:t>- Glissage</a:t>
            </a:r>
          </a:p>
          <a:p>
            <a:pPr marL="0" indent="0">
              <a:buNone/>
            </a:pPr>
            <a:r>
              <a:rPr lang="fr-FR" sz="2200">
                <a:latin typeface="Arial" panose="020B0604020202020204" pitchFamily="34" charset="0"/>
                <a:cs typeface="Arial" panose="020B0604020202020204" pitchFamily="34" charset="0"/>
              </a:rPr>
              <a:t>- Imperméabilité</a:t>
            </a:r>
          </a:p>
        </p:txBody>
      </p:sp>
    </p:spTree>
    <p:extLst>
      <p:ext uri="{BB962C8B-B14F-4D97-AF65-F5344CB8AC3E}">
        <p14:creationId xmlns:p14="http://schemas.microsoft.com/office/powerpoint/2010/main" val="186417767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3787</Words>
  <Application>Microsoft Office PowerPoint</Application>
  <PresentationFormat>Breitbild</PresentationFormat>
  <Paragraphs>331</Paragraphs>
  <Slides>72</Slides>
  <Notes>0</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72</vt:i4>
      </vt:variant>
    </vt:vector>
  </HeadingPairs>
  <TitlesOfParts>
    <vt:vector size="77" baseType="lpstr">
      <vt:lpstr>Arial</vt:lpstr>
      <vt:lpstr>Calibri</vt:lpstr>
      <vt:lpstr>Calibri Light</vt:lpstr>
      <vt:lpstr>Office</vt:lpstr>
      <vt:lpstr>Acrobat Document</vt:lpstr>
      <vt:lpstr>CMBO 8a  Chaussures orthopédiques sur mesure  Philippe Kaesermann, MBO</vt:lpstr>
      <vt:lpstr>PowerPoint-Präsentation</vt:lpstr>
      <vt:lpstr>Condition préalable pour le cours</vt:lpstr>
      <vt:lpstr>Programme du cours</vt:lpstr>
      <vt:lpstr>Programme du cours</vt:lpstr>
      <vt:lpstr>1. Définition de la chaussure sur mesure</vt:lpstr>
      <vt:lpstr>2. Critères d'exigence pour une chaussure sur mesure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Aperçu</vt:lpstr>
      <vt:lpstr>PowerPoint-Präsentation</vt:lpstr>
      <vt:lpstr>Indication</vt:lpstr>
      <vt:lpstr>PowerPoint-Präsentation</vt:lpstr>
      <vt:lpstr>PowerPoint-Präsentation</vt:lpstr>
      <vt:lpstr>PowerPoint-Präsentation</vt:lpstr>
      <vt:lpstr>PowerPoint-Präsentation</vt:lpstr>
      <vt:lpstr>PowerPoint-Präsentation</vt:lpstr>
      <vt:lpstr>Étapes dans la finition de chaussures sur mesure (d’après Baumgartner / Stinus)</vt:lpstr>
      <vt:lpstr>PowerPoint-Präsentation</vt:lpstr>
      <vt:lpstr>PowerPoint-Präsentation</vt:lpstr>
      <vt:lpstr>PowerPoint-Präsentation</vt:lpstr>
      <vt:lpstr>PowerPoint-Präsentation</vt:lpstr>
      <vt:lpstr>3. Chaussure d’essai en matière thermoplastique transparente</vt:lpstr>
      <vt:lpstr>4. Chaussure d'essayage en cuir Chaussure d'essayage en cuir, tige plus simple / avec et sans capitonnage et contreforts </vt:lpstr>
      <vt:lpstr>PowerPoint-Präsentation</vt:lpstr>
      <vt:lpstr>5. Construction du lit</vt:lpstr>
      <vt:lpstr>PowerPoint-Präsentation</vt:lpstr>
      <vt:lpstr>PowerPoint-Präsentation</vt:lpstr>
      <vt:lpstr>PowerPoint-Präsentation</vt:lpstr>
      <vt:lpstr>6. Éléments stabilisateurs:</vt:lpstr>
      <vt:lpstr>PowerPoint-Präsentation</vt:lpstr>
      <vt:lpstr>Formes de contreforts</vt:lpstr>
      <vt:lpstr>Formes de contreforts</vt:lpstr>
      <vt:lpstr>Formes de contreforts</vt:lpstr>
      <vt:lpstr>Formes de contreforts</vt:lpstr>
      <vt:lpstr>Formes de contreforts</vt:lpstr>
      <vt:lpstr>Formes de contreforts</vt:lpstr>
      <vt:lpstr>Formes de contreforts</vt:lpstr>
      <vt:lpstr>Formes de contreforts</vt:lpstr>
      <vt:lpstr>Formes de contreforts</vt:lpstr>
      <vt:lpstr>Formes de contreforts</vt:lpstr>
      <vt:lpstr>Formes de contreforts</vt:lpstr>
      <vt:lpstr>Formes de contreforts</vt:lpstr>
      <vt:lpstr>Languettes de soutien</vt:lpstr>
      <vt:lpstr>Languettes de soutien</vt:lpstr>
      <vt:lpstr>Combinaisons</vt:lpstr>
      <vt:lpstr>Compensation de fonction</vt:lpstr>
      <vt:lpstr>Compensation de défauts</vt:lpstr>
      <vt:lpstr>7. Construction de la tige</vt:lpstr>
      <vt:lpstr>PowerPoint-Präsentation</vt:lpstr>
      <vt:lpstr>PowerPoint-Präsentation</vt:lpstr>
      <vt:lpstr>8. Construction du fond</vt:lpstr>
      <vt:lpstr>PowerPoint-Präsentation</vt:lpstr>
      <vt:lpstr>Renforcement de la cambrure</vt:lpstr>
      <vt:lpstr>Renforcement de la cambrure</vt:lpstr>
      <vt:lpstr>Renforcement de la cambrure</vt:lpstr>
      <vt:lpstr>Renforcement de la cambrure</vt:lpstr>
      <vt:lpstr>Renforcement de la cambrure</vt:lpstr>
      <vt:lpstr>Combinaisons</vt:lpstr>
      <vt:lpstr>Avant-pieds</vt:lpstr>
      <vt:lpstr>Construction individuelle</vt:lpstr>
      <vt:lpstr>Construction individuelle</vt:lpstr>
      <vt:lpstr>Matériaux utilisés dans la construction du fond</vt:lpstr>
      <vt:lpstr>PowerPoint-Präsentation</vt:lpstr>
      <vt:lpstr>PowerPoint-Präsentation</vt:lpstr>
      <vt:lpstr>Devoirs à domicile</vt:lpstr>
      <vt:lpstr>OMK 8 b,c,d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2018-11-30T12:37:23Z</dcterms:created>
  <dcterms:modified xsi:type="dcterms:W3CDTF">2018-12-07T09:27:30Z</dcterms:modified>
</cp:coreProperties>
</file>